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332" r:id="rId6"/>
    <p:sldId id="333" r:id="rId7"/>
    <p:sldId id="334" r:id="rId8"/>
    <p:sldId id="335" r:id="rId9"/>
    <p:sldId id="285" r:id="rId10"/>
    <p:sldId id="316" r:id="rId11"/>
    <p:sldId id="317" r:id="rId12"/>
    <p:sldId id="318" r:id="rId13"/>
    <p:sldId id="319" r:id="rId14"/>
    <p:sldId id="336" r:id="rId15"/>
    <p:sldId id="320" r:id="rId16"/>
    <p:sldId id="321" r:id="rId17"/>
    <p:sldId id="322" r:id="rId18"/>
    <p:sldId id="323" r:id="rId19"/>
    <p:sldId id="324" r:id="rId20"/>
    <p:sldId id="337" r:id="rId21"/>
    <p:sldId id="327" r:id="rId22"/>
    <p:sldId id="328" r:id="rId23"/>
    <p:sldId id="329" r:id="rId24"/>
    <p:sldId id="330" r:id="rId25"/>
    <p:sldId id="331" r:id="rId2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6508C5-0131-45B7-8298-74AC8B410FAE}" v="4" dt="2026-05-27T10:48:43.8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6405"/>
  </p:normalViewPr>
  <p:slideViewPr>
    <p:cSldViewPr snapToGrid="0" snapToObjects="1">
      <p:cViewPr varScale="1">
        <p:scale>
          <a:sx n="161" d="100"/>
          <a:sy n="161" d="100"/>
        </p:scale>
        <p:origin x="204" y="1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13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BPS | Nadine van Haaften" userId="047a116a-f4b5-475c-8084-725c5c3608f3" providerId="ADAL" clId="{BBDB8D12-047B-40F1-9347-9BC5CD30DA7C}"/>
    <pc:docChg chg="addSld delSld modSld">
      <pc:chgData name="CLBPS | Nadine van Haaften" userId="047a116a-f4b5-475c-8084-725c5c3608f3" providerId="ADAL" clId="{BBDB8D12-047B-40F1-9347-9BC5CD30DA7C}" dt="2026-05-27T07:59:42.508" v="9" actId="47"/>
      <pc:docMkLst>
        <pc:docMk/>
      </pc:docMkLst>
      <pc:sldChg chg="modSp mod">
        <pc:chgData name="CLBPS | Nadine van Haaften" userId="047a116a-f4b5-475c-8084-725c5c3608f3" providerId="ADAL" clId="{BBDB8D12-047B-40F1-9347-9BC5CD30DA7C}" dt="2026-05-27T07:55:22.884" v="1" actId="20577"/>
        <pc:sldMkLst>
          <pc:docMk/>
          <pc:sldMk cId="948464689" sldId="256"/>
        </pc:sldMkLst>
        <pc:spChg chg="mod">
          <ac:chgData name="CLBPS | Nadine van Haaften" userId="047a116a-f4b5-475c-8084-725c5c3608f3" providerId="ADAL" clId="{BBDB8D12-047B-40F1-9347-9BC5CD30DA7C}" dt="2026-05-27T07:55:22.884" v="1" actId="20577"/>
          <ac:spMkLst>
            <pc:docMk/>
            <pc:sldMk cId="948464689" sldId="256"/>
            <ac:spMk id="2" creationId="{B70CB9FE-11D1-EEF1-C581-D8D6538A4FB0}"/>
          </ac:spMkLst>
        </pc:spChg>
      </pc:sldChg>
      <pc:sldChg chg="del">
        <pc:chgData name="CLBPS | Nadine van Haaften" userId="047a116a-f4b5-475c-8084-725c5c3608f3" providerId="ADAL" clId="{BBDB8D12-047B-40F1-9347-9BC5CD30DA7C}" dt="2026-05-27T07:58:28.584" v="3" actId="47"/>
        <pc:sldMkLst>
          <pc:docMk/>
          <pc:sldMk cId="3497987022" sldId="259"/>
        </pc:sldMkLst>
      </pc:sldChg>
      <pc:sldChg chg="del">
        <pc:chgData name="CLBPS | Nadine van Haaften" userId="047a116a-f4b5-475c-8084-725c5c3608f3" providerId="ADAL" clId="{BBDB8D12-047B-40F1-9347-9BC5CD30DA7C}" dt="2026-05-27T07:58:33.561" v="4" actId="47"/>
        <pc:sldMkLst>
          <pc:docMk/>
          <pc:sldMk cId="2826065534" sldId="277"/>
        </pc:sldMkLst>
      </pc:sldChg>
      <pc:sldChg chg="del">
        <pc:chgData name="CLBPS | Nadine van Haaften" userId="047a116a-f4b5-475c-8084-725c5c3608f3" providerId="ADAL" clId="{BBDB8D12-047B-40F1-9347-9BC5CD30DA7C}" dt="2026-05-27T07:58:52.724" v="5" actId="47"/>
        <pc:sldMkLst>
          <pc:docMk/>
          <pc:sldMk cId="1234880200" sldId="278"/>
        </pc:sldMkLst>
      </pc:sldChg>
      <pc:sldChg chg="del">
        <pc:chgData name="CLBPS | Nadine van Haaften" userId="047a116a-f4b5-475c-8084-725c5c3608f3" providerId="ADAL" clId="{BBDB8D12-047B-40F1-9347-9BC5CD30DA7C}" dt="2026-05-27T07:59:35.215" v="7" actId="47"/>
        <pc:sldMkLst>
          <pc:docMk/>
          <pc:sldMk cId="120461793" sldId="325"/>
        </pc:sldMkLst>
      </pc:sldChg>
      <pc:sldChg chg="del">
        <pc:chgData name="CLBPS | Nadine van Haaften" userId="047a116a-f4b5-475c-8084-725c5c3608f3" providerId="ADAL" clId="{BBDB8D12-047B-40F1-9347-9BC5CD30DA7C}" dt="2026-05-27T07:59:42.508" v="9" actId="47"/>
        <pc:sldMkLst>
          <pc:docMk/>
          <pc:sldMk cId="102199016" sldId="326"/>
        </pc:sldMkLst>
      </pc:sldChg>
      <pc:sldChg chg="add">
        <pc:chgData name="CLBPS | Nadine van Haaften" userId="047a116a-f4b5-475c-8084-725c5c3608f3" providerId="ADAL" clId="{BBDB8D12-047B-40F1-9347-9BC5CD30DA7C}" dt="2026-05-27T07:58:23.502" v="2"/>
        <pc:sldMkLst>
          <pc:docMk/>
          <pc:sldMk cId="1013560397" sldId="332"/>
        </pc:sldMkLst>
      </pc:sldChg>
      <pc:sldChg chg="add">
        <pc:chgData name="CLBPS | Nadine van Haaften" userId="047a116a-f4b5-475c-8084-725c5c3608f3" providerId="ADAL" clId="{BBDB8D12-047B-40F1-9347-9BC5CD30DA7C}" dt="2026-05-27T07:58:23.502" v="2"/>
        <pc:sldMkLst>
          <pc:docMk/>
          <pc:sldMk cId="1907148949" sldId="333"/>
        </pc:sldMkLst>
      </pc:sldChg>
      <pc:sldChg chg="add">
        <pc:chgData name="CLBPS | Nadine van Haaften" userId="047a116a-f4b5-475c-8084-725c5c3608f3" providerId="ADAL" clId="{BBDB8D12-047B-40F1-9347-9BC5CD30DA7C}" dt="2026-05-27T07:58:23.502" v="2"/>
        <pc:sldMkLst>
          <pc:docMk/>
          <pc:sldMk cId="1739555179" sldId="334"/>
        </pc:sldMkLst>
      </pc:sldChg>
      <pc:sldChg chg="add">
        <pc:chgData name="CLBPS | Nadine van Haaften" userId="047a116a-f4b5-475c-8084-725c5c3608f3" providerId="ADAL" clId="{BBDB8D12-047B-40F1-9347-9BC5CD30DA7C}" dt="2026-05-27T07:58:23.502" v="2"/>
        <pc:sldMkLst>
          <pc:docMk/>
          <pc:sldMk cId="3567434203" sldId="335"/>
        </pc:sldMkLst>
      </pc:sldChg>
      <pc:sldChg chg="add">
        <pc:chgData name="CLBPS | Nadine van Haaften" userId="047a116a-f4b5-475c-8084-725c5c3608f3" providerId="ADAL" clId="{BBDB8D12-047B-40F1-9347-9BC5CD30DA7C}" dt="2026-05-27T07:59:31.650" v="6"/>
        <pc:sldMkLst>
          <pc:docMk/>
          <pc:sldMk cId="1037405916" sldId="336"/>
        </pc:sldMkLst>
      </pc:sldChg>
      <pc:sldChg chg="add">
        <pc:chgData name="CLBPS | Nadine van Haaften" userId="047a116a-f4b5-475c-8084-725c5c3608f3" providerId="ADAL" clId="{BBDB8D12-047B-40F1-9347-9BC5CD30DA7C}" dt="2026-05-27T07:59:39.726" v="8"/>
        <pc:sldMkLst>
          <pc:docMk/>
          <pc:sldMk cId="1212229034" sldId="33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99C8B7-3B31-964A-9D49-FBE3BDDEE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5E74AE-2D80-9F4C-84DC-6CA35177E6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C89F75-7E5E-5746-A8CC-1DDDC03C5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366D1B-95DA-3F4B-AA3A-794D7569E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5AB1EE-3221-5649-B8DE-43F802026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6146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1DB02-8DD8-5A41-8100-F2CC2316C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0B853F7-C59D-E249-A785-FF7BF4D56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869C42-710A-124C-8D80-6B0CE062F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22E8A0-8B66-CC42-AB97-73F36ED3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4B56AB0-AF57-AB4F-9D9F-3F5622C6E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480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29C5219-B9C4-5844-A550-04F1048DA3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94145CA-A93A-7A41-9124-2CCE15E68A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D833A2-D446-9B49-BFF7-B3698489D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BEF005-CBB9-F84E-B854-5F10D52F6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13F44B-4CEF-A04D-A412-F989E3DE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288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A8DB3-383E-134D-A3CF-20757FEA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225746-E05C-8842-984E-020A79070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D52F73-92A7-7748-B1C8-C8C992F35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004D09-DC36-B040-BC50-50CA5981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76F23D-6A2F-0F46-97A7-38557288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8728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2D1290-7404-CB4A-AB48-2AF4CB60A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E60624-BAF8-AD4D-95C6-5A848211C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174A19-1C48-EC43-BCC3-A3484706E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E33EFE-5459-8E4F-A374-380B1076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1FCF0B-B2FB-974B-9ED9-93F4FA117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961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67D31-854B-6849-A1E1-4567309F0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1B0FED-D890-B946-A102-BB809C5FD7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932BBE-67E0-0B42-85B0-429C13AC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D12A088-AB4C-3D4B-9D7B-690912061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989B06-45BB-DD4D-A557-6BFC3C606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09941C-E231-DB49-9D6D-807393CE4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696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1A2DB-3782-0F41-96D5-5CBBACF3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8FFE4B-7E54-5740-BD8D-F11145EAA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86252D-DA9A-8142-B37E-3E75FDC04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BA77FA9-0010-0E43-BD29-A7ABB5DFD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EBFE860-213E-424A-8BB4-5C10F9F72B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A29E54D-5B54-C44B-A42A-5D72D39C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01A10B0-3754-5F4A-B204-4470C7FF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DBCBD0-584E-864D-AD34-7E30466F8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561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1296B-870F-F847-B6CE-008EFF8BB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7731820-E6B6-6D4A-BB7C-2C37AF0C4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FDBF8F4-C1CC-6343-85A8-C03EA85C4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7E635DF-4B0A-8649-8D24-AD1E9DD4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7843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FEC44CD-6814-874B-9C91-B97CFA036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8C27A4E-71F2-2A4E-A32D-5DB46ADEE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F82663-7CE3-4D43-9D03-16DF9BF9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4116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ED675-DB48-0146-8E15-BE7BA1CA6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BEDDB9-1C64-BD4E-9B14-B345B0E99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E685EE8-BCF9-9041-8F49-5B94F7D40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4CCFDB-78F8-C046-8851-95FD325D0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107B79-0D21-BA46-AC4E-83824F145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49D26BC-3507-C644-B06C-E43180336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0790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068BC2-F04D-BC41-891D-5E44AAAF0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2E8EBA8-D056-9342-98FE-6204683F75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A80AFC6-338B-8248-BBFB-9BFA74293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93D4AAC-4BA9-3848-8D7B-B59CB6BD6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3B4F2BE-C196-FB4B-B010-184BF98E4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0F31D51-06F1-1441-BE3F-A4005A1E2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3085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0B23861-FFD8-6A44-9C66-9031217D0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C520DC-DE96-E446-B0CE-59FD617D4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526E23-B9C7-0140-BF81-340034174C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FFCFF-EA05-9D40-B719-5D78978A39F8}" type="datetimeFigureOut">
              <a:rPr lang="nl-NL" smtClean="0"/>
              <a:t>27-5-2026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D3A1BD-D027-A942-9902-297E2DA5FC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E0824-A123-1248-996C-3DB48584B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18C6C-7465-C148-A7EC-6FF31623502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4025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s.nl/professionals/nipt-seo/ttseo/kwaliteitseisen-en-richtlijnen/kwaliteitsborging-ttseo" TargetMode="External"/><Relationship Id="rId2" Type="http://schemas.openxmlformats.org/officeDocument/2006/relationships/hyperlink" Target="https://www.clbps.nl/prenatale-screening/ttseo/zorgverlener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www.clbps.nl/over-ons/regionale-centra/" TargetMode="External"/><Relationship Id="rId4" Type="http://schemas.openxmlformats.org/officeDocument/2006/relationships/hyperlink" Target="https://www.pns.nl/professionals/nipt-seo/ttseo/kwaliteitseisen-en-richtlijnen/kwaliteitscontrole-ttseo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72135"/>
            <a:ext cx="9144000" cy="4183636"/>
          </a:xfrm>
        </p:spPr>
        <p:txBody>
          <a:bodyPr>
            <a:noAutofit/>
          </a:bodyPr>
          <a:lstStyle/>
          <a:p>
            <a:r>
              <a:rPr lang="nl-NL" sz="5400" dirty="0">
                <a:solidFill>
                  <a:schemeClr val="accent5">
                    <a:lumMod val="50000"/>
                  </a:schemeClr>
                </a:solidFill>
              </a:rPr>
              <a:t>Logboek</a:t>
            </a:r>
            <a:r>
              <a:rPr lang="nl-NL" sz="5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endParaRPr lang="nl-NL" sz="10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sz="6600" b="1" dirty="0">
                <a:solidFill>
                  <a:schemeClr val="accent5">
                    <a:lumMod val="50000"/>
                  </a:schemeClr>
                </a:solidFill>
              </a:rPr>
              <a:t>Tw</a:t>
            </a:r>
            <a:r>
              <a:rPr lang="nl-NL" sz="6600" b="1" dirty="0">
                <a:solidFill>
                  <a:srgbClr val="1F4E79"/>
                </a:solidFill>
              </a:rPr>
              <a:t>eed</a:t>
            </a:r>
            <a:r>
              <a:rPr lang="nl-NL" sz="6600" b="1" dirty="0">
                <a:solidFill>
                  <a:schemeClr val="accent5">
                    <a:lumMod val="50000"/>
                  </a:schemeClr>
                </a:solidFill>
              </a:rPr>
              <a:t>e trimester SEO </a:t>
            </a:r>
          </a:p>
          <a:p>
            <a:r>
              <a:rPr lang="nl-NL" sz="4800" b="1" dirty="0">
                <a:solidFill>
                  <a:schemeClr val="accent5">
                    <a:lumMod val="50000"/>
                  </a:schemeClr>
                </a:solidFill>
              </a:rPr>
              <a:t>- deellogboek hart -</a:t>
            </a:r>
          </a:p>
          <a:p>
            <a:pPr marL="571500" indent="-571500">
              <a:buFontTx/>
              <a:buChar char="-"/>
            </a:pPr>
            <a:endParaRPr lang="nl-NL" sz="10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sz="5400" dirty="0">
                <a:solidFill>
                  <a:schemeClr val="accent5">
                    <a:lumMod val="50000"/>
                  </a:schemeClr>
                </a:solidFill>
              </a:rPr>
              <a:t>beeldbeoordeling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4E526C4F-3DDF-47E9-A735-5F71C4058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70CB9FE-11D1-EEF1-C581-D8D6538A4FB0}"/>
              </a:ext>
            </a:extLst>
          </p:cNvPr>
          <p:cNvSpPr txBox="1"/>
          <p:nvPr/>
        </p:nvSpPr>
        <p:spPr>
          <a:xfrm>
            <a:off x="257660" y="6311097"/>
            <a:ext cx="7923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>
                <a:solidFill>
                  <a:srgbClr val="1F4E79"/>
                </a:solidFill>
              </a:rPr>
              <a:t>Behorend bij Scoreformulier Beeldbeoordeling TTSEO deellogboek - Hart  v2.12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5642F61-4C89-5280-5CFF-84B0309572DD}"/>
              </a:ext>
            </a:extLst>
          </p:cNvPr>
          <p:cNvSpPr txBox="1"/>
          <p:nvPr/>
        </p:nvSpPr>
        <p:spPr>
          <a:xfrm>
            <a:off x="7170707" y="5070463"/>
            <a:ext cx="213719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000" dirty="0">
                <a:solidFill>
                  <a:schemeClr val="accent5">
                    <a:lumMod val="50000"/>
                  </a:schemeClr>
                </a:solidFill>
              </a:rPr>
              <a:t>v.3.22 27-05-2026</a:t>
            </a:r>
          </a:p>
        </p:txBody>
      </p:sp>
    </p:spTree>
    <p:extLst>
      <p:ext uri="{BB962C8B-B14F-4D97-AF65-F5344CB8AC3E}">
        <p14:creationId xmlns:p14="http://schemas.microsoft.com/office/powerpoint/2010/main" val="948464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1</a:t>
            </a:r>
            <a:endParaRPr lang="nl-NL" dirty="0">
              <a:latin typeface="+mn-lt"/>
            </a:endParaRP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73104EA6-1EC3-4130-0419-FA2C381E1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177328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Three vessel trachea view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250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4644D-EEE3-C798-BE5C-C915DF519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BF1553E-156A-8C09-8531-75ED76EAC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3341" y="1049154"/>
            <a:ext cx="9914965" cy="5338767"/>
          </a:xfrm>
        </p:spPr>
        <p:txBody>
          <a:bodyPr>
            <a:noAutofit/>
          </a:bodyPr>
          <a:lstStyle/>
          <a:p>
            <a:pPr algn="l"/>
            <a:r>
              <a:rPr lang="nl-NL" b="1" dirty="0">
                <a:solidFill>
                  <a:schemeClr val="accent5">
                    <a:lumMod val="50000"/>
                  </a:schemeClr>
                </a:solidFill>
              </a:rPr>
              <a:t>Per casus invullen: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Cliënt-/patiëntnummer: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Datum tweede trimester SEO: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AT datum: 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Zwangerschapsduur: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Geboortedatum zwangere: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BMI zwangere: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Echoapparaat (type en serienummer of locatie):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dirty="0"/>
              <a:t> 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nl-NL" altLang="nl-NL" sz="1800" dirty="0">
              <a:solidFill>
                <a:srgbClr val="FF0000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B1118F8-F071-3613-9ED0-B7EBF0E16D3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952" y="5755340"/>
            <a:ext cx="2270387" cy="959485"/>
          </a:xfrm>
          <a:prstGeom prst="rect">
            <a:avLst/>
          </a:prstGeom>
        </p:spPr>
      </p:pic>
      <p:pic>
        <p:nvPicPr>
          <p:cNvPr id="5" name="Afbeelding 4" descr="Peridos">
            <a:extLst>
              <a:ext uri="{FF2B5EF4-FFF2-40B4-BE49-F238E27FC236}">
                <a16:creationId xmlns:a16="http://schemas.microsoft.com/office/drawing/2014/main" id="{D0D25676-AC55-0A0D-0C44-DB9618D7D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6847AA1-7CB0-78B2-1E41-7AE7B9A34ECB}"/>
              </a:ext>
            </a:extLst>
          </p:cNvPr>
          <p:cNvSpPr txBox="1"/>
          <p:nvPr/>
        </p:nvSpPr>
        <p:spPr>
          <a:xfrm>
            <a:off x="5410766" y="4677878"/>
            <a:ext cx="5597893" cy="369332"/>
          </a:xfrm>
          <a:prstGeom prst="rect">
            <a:avLst/>
          </a:prstGeom>
          <a:ln>
            <a:solidFill>
              <a:srgbClr val="1F4E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nl-NL" dirty="0">
                <a:solidFill>
                  <a:srgbClr val="1F4E79"/>
                </a:solidFill>
              </a:rPr>
              <a:t>Lever alleen de originele, onbewerkte beelden aan. </a:t>
            </a:r>
            <a:endParaRPr lang="nl-NL" altLang="nl-NL" sz="1400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405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75" y="181385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Vierkamerbeeld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2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2389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75" y="181385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Linker uitstroombaan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2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4558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75" y="181385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Rechter uitstroombaan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2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0514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2</a:t>
            </a:r>
            <a:endParaRPr lang="nl-NL" dirty="0">
              <a:latin typeface="+mn-lt"/>
            </a:endParaRP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73104EA6-1EC3-4130-0419-FA2C381E1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177328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Three vessel view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404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2</a:t>
            </a:r>
            <a:endParaRPr lang="nl-NL" dirty="0">
              <a:latin typeface="+mn-lt"/>
            </a:endParaRP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73104EA6-1EC3-4130-0419-FA2C381E1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177328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Three vessel trachea view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08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4EEBD-C0D6-F27C-FA9A-7CE86AC20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C62E26E4-AC54-12EF-93E3-2C4F8ECEA4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3341" y="1049154"/>
            <a:ext cx="9914965" cy="5338767"/>
          </a:xfrm>
        </p:spPr>
        <p:txBody>
          <a:bodyPr>
            <a:noAutofit/>
          </a:bodyPr>
          <a:lstStyle/>
          <a:p>
            <a:pPr algn="l"/>
            <a:r>
              <a:rPr lang="nl-NL" b="1" dirty="0">
                <a:solidFill>
                  <a:schemeClr val="accent5">
                    <a:lumMod val="50000"/>
                  </a:schemeClr>
                </a:solidFill>
              </a:rPr>
              <a:t>Per casus invullen: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Cliënt-/patiëntnummer: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Datum tweede trimester SEO: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AT datum: 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Zwangerschapsduur: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Geboortedatum zwangere: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BMI zwangere: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Echoapparaat (type en serienummer of locatie):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dirty="0"/>
              <a:t> 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nl-NL" altLang="nl-NL" sz="1800" dirty="0">
              <a:solidFill>
                <a:srgbClr val="FF0000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D9C5588-EC5E-EC78-A7D9-F2CC67A6F43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952" y="5755340"/>
            <a:ext cx="2270387" cy="959485"/>
          </a:xfrm>
          <a:prstGeom prst="rect">
            <a:avLst/>
          </a:prstGeom>
        </p:spPr>
      </p:pic>
      <p:pic>
        <p:nvPicPr>
          <p:cNvPr id="5" name="Afbeelding 4" descr="Peridos">
            <a:extLst>
              <a:ext uri="{FF2B5EF4-FFF2-40B4-BE49-F238E27FC236}">
                <a16:creationId xmlns:a16="http://schemas.microsoft.com/office/drawing/2014/main" id="{86482E39-8529-28D4-5A1F-4106BFD00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F5D031B-6B37-D652-C4F3-FD0F025FF52A}"/>
              </a:ext>
            </a:extLst>
          </p:cNvPr>
          <p:cNvSpPr txBox="1"/>
          <p:nvPr/>
        </p:nvSpPr>
        <p:spPr>
          <a:xfrm>
            <a:off x="5410766" y="4677878"/>
            <a:ext cx="5597893" cy="369332"/>
          </a:xfrm>
          <a:prstGeom prst="rect">
            <a:avLst/>
          </a:prstGeom>
          <a:ln>
            <a:solidFill>
              <a:srgbClr val="1F4E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nl-NL" dirty="0">
                <a:solidFill>
                  <a:srgbClr val="1F4E79"/>
                </a:solidFill>
              </a:rPr>
              <a:t>Lever alleen de originele, onbewerkte beelden aan. </a:t>
            </a:r>
            <a:endParaRPr lang="nl-NL" altLang="nl-NL" sz="1400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229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75" y="181385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Vierkamerbeeld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3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7239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75" y="181385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Linker uitstroombaan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3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051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91" y="648586"/>
            <a:ext cx="10513515" cy="558209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nl-NL" b="1" u="sng" dirty="0">
                <a:solidFill>
                  <a:srgbClr val="1F4E79"/>
                </a:solidFill>
              </a:rPr>
              <a:t>Procedure: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H</a:t>
            </a:r>
            <a:r>
              <a:rPr lang="nl-NL" altLang="nl-NL" sz="1800" dirty="0">
                <a:solidFill>
                  <a:srgbClr val="1F4E79"/>
                </a:solidFill>
              </a:rPr>
              <a:t>et Regionaal Centrum, selecteert 5 recente TTSEO-casus voor de beeldbeoordeling, te vinden in Peridos.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rgbClr val="1F4E79"/>
                </a:solidFill>
              </a:rPr>
              <a:t> Je maakt zelf een keuze van 3 casus die je in wilt sturen voor de beoordeling.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Het logboek dient als </a:t>
            </a:r>
            <a:r>
              <a:rPr lang="nl-NL" sz="1800" b="1" dirty="0">
                <a:solidFill>
                  <a:srgbClr val="1F4E79"/>
                </a:solidFill>
              </a:rPr>
              <a:t>PowerPoint-bestand </a:t>
            </a:r>
            <a:r>
              <a:rPr lang="nl-NL" sz="1800" dirty="0">
                <a:solidFill>
                  <a:srgbClr val="1F4E79"/>
                </a:solidFill>
              </a:rPr>
              <a:t>aangeleverd te worden waarbij de ingevoegde echobeelden </a:t>
            </a:r>
            <a:r>
              <a:rPr lang="nl-NL" sz="1800" b="1" dirty="0">
                <a:solidFill>
                  <a:srgbClr val="1F4E79"/>
                </a:solidFill>
              </a:rPr>
              <a:t>volledig en origineel </a:t>
            </a:r>
            <a:r>
              <a:rPr lang="nl-NL" sz="1800" dirty="0">
                <a:solidFill>
                  <a:srgbClr val="1F4E79"/>
                </a:solidFill>
              </a:rPr>
              <a:t>zijn. </a:t>
            </a:r>
            <a:endParaRPr lang="nl-NL" altLang="nl-NL" sz="1800" dirty="0">
              <a:solidFill>
                <a:srgbClr val="1F4E79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rgbClr val="1F4E79"/>
                </a:solidFill>
              </a:rPr>
              <a:t> De b</a:t>
            </a:r>
            <a:r>
              <a:rPr lang="nl-NL" sz="1800" dirty="0">
                <a:solidFill>
                  <a:srgbClr val="1F4E79"/>
                </a:solidFill>
              </a:rPr>
              <a:t>eschrijving ‘Beeldbeoordeling ETSEO en TTSEO voor Echoscopist’ en het scoreformulier zijn te vinden </a:t>
            </a:r>
            <a:r>
              <a:rPr lang="nl-NL" altLang="nl-NL" sz="1800" dirty="0">
                <a:solidFill>
                  <a:srgbClr val="1F4E79"/>
                </a:solidFill>
              </a:rPr>
              <a:t>op: </a:t>
            </a:r>
            <a:r>
              <a:rPr lang="nl-NL" sz="1800" dirty="0">
                <a:solidFill>
                  <a:srgbClr val="1F4E79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Zorgverlener – CLBPS</a:t>
            </a:r>
            <a:r>
              <a:rPr lang="nl-NL" sz="1800" dirty="0">
                <a:solidFill>
                  <a:srgbClr val="1F4E79"/>
                </a:solidFill>
              </a:rPr>
              <a:t>.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De inhoudelijke beeldbeoordeling wordt uitgevoerd volgens de </a:t>
            </a:r>
            <a:r>
              <a:rPr lang="nl-NL" sz="1800" u="sng" dirty="0">
                <a:solidFill>
                  <a:srgbClr val="1F4E7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kwaliteitseisen</a:t>
            </a:r>
            <a:r>
              <a:rPr lang="nl-NL" sz="1800" dirty="0">
                <a:solidFill>
                  <a:srgbClr val="1F4E79"/>
                </a:solidFill>
              </a:rPr>
              <a:t> die zijn vastgesteld door het RIVM.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Het niet voldoen aan de </a:t>
            </a:r>
            <a:r>
              <a:rPr lang="nl-NL" sz="1800" dirty="0">
                <a:solidFill>
                  <a:srgbClr val="1F4E7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kwaliteitseisen</a:t>
            </a:r>
            <a:r>
              <a:rPr lang="nl-NL" sz="1800" dirty="0">
                <a:solidFill>
                  <a:srgbClr val="1F4E79"/>
                </a:solidFill>
              </a:rPr>
              <a:t> en/of de in dit document beschreven vereisten met betrekking tot het aanleveren en opstellen van het logboek (zoals beschreven onder 'procedure' &amp; 'aanleveringsformat'), heeft tot gevolg dat de kwalitatieve beoordeling </a:t>
            </a:r>
            <a:r>
              <a:rPr lang="nl-NL" sz="1800" u="sng" dirty="0">
                <a:solidFill>
                  <a:srgbClr val="1F4E79"/>
                </a:solidFill>
              </a:rPr>
              <a:t>niet</a:t>
            </a:r>
            <a:r>
              <a:rPr lang="nl-NL" sz="1800" dirty="0">
                <a:solidFill>
                  <a:srgbClr val="1F4E79"/>
                </a:solidFill>
              </a:rPr>
              <a:t> kan plaatsvinden.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Dit betekent dat het Regionaal Centrum </a:t>
            </a:r>
            <a:r>
              <a:rPr lang="nl-NL" sz="1800" u="sng" dirty="0">
                <a:solidFill>
                  <a:srgbClr val="1F4E79"/>
                </a:solidFill>
              </a:rPr>
              <a:t>niet</a:t>
            </a:r>
            <a:r>
              <a:rPr lang="nl-NL" sz="1800" dirty="0">
                <a:solidFill>
                  <a:srgbClr val="1F4E79"/>
                </a:solidFill>
              </a:rPr>
              <a:t> kan vaststellen dat je aan de gestelde kwaliteitseisen voldoet en zich het recht voorbehoudt de kwaliteitsovereenkomst te ontbinden.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rgbClr val="1F4E79"/>
                </a:solidFill>
              </a:rPr>
              <a:t> Bij vragen of problemen kan je contact opnemen met jouw Regionaal Centrum: 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Regionale Centra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</a:rPr>
              <a:t> 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 CLBPS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</a:rPr>
              <a:t>.</a:t>
            </a:r>
            <a:endParaRPr lang="en-US" altLang="nl-NL" sz="1800" dirty="0">
              <a:solidFill>
                <a:srgbClr val="1F4E79"/>
              </a:solidFill>
              <a:ea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sz="1800" dirty="0">
              <a:solidFill>
                <a:srgbClr val="1F4E79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en-US" altLang="nl-NL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23BBEFB3-0039-42EA-9D31-E7CEB95B73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3560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75" y="181385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Rechter uitstroombaan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3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750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4</a:t>
            </a:r>
            <a:endParaRPr lang="nl-NL" dirty="0">
              <a:latin typeface="+mn-lt"/>
            </a:endParaRP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73104EA6-1EC3-4130-0419-FA2C381E1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177328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Three vessel view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260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3</a:t>
            </a:r>
            <a:endParaRPr lang="nl-NL" dirty="0">
              <a:latin typeface="+mn-lt"/>
            </a:endParaRP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73104EA6-1EC3-4130-0419-FA2C381E1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177328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Three vessel trachea view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22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B265F-AA6C-C9A5-E77C-EE369E210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F65FC8-CA63-401C-2645-E5D78DCBF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098" y="489098"/>
            <a:ext cx="11238614" cy="59435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  <a:defRPr/>
            </a:pPr>
            <a:r>
              <a:rPr lang="nl-NL" sz="3100" b="1" dirty="0">
                <a:solidFill>
                  <a:srgbClr val="1F4E79"/>
                </a:solidFill>
              </a:rPr>
              <a:t>Aanleveringsformat</a:t>
            </a:r>
          </a:p>
          <a:p>
            <a:pPr>
              <a:defRPr/>
            </a:pPr>
            <a:r>
              <a:rPr lang="nl-NL" sz="1800" b="1" dirty="0">
                <a:solidFill>
                  <a:srgbClr val="1F4E79"/>
                </a:solidFill>
              </a:rPr>
              <a:t>Logboeken uitsluitend aanleveren in PowerPoint-formaat.</a:t>
            </a:r>
          </a:p>
          <a:p>
            <a:pPr lvl="1">
              <a:defRPr/>
            </a:pPr>
            <a:r>
              <a:rPr lang="nl-NL" altLang="nl-NL" sz="1700" dirty="0">
                <a:solidFill>
                  <a:schemeClr val="accent5">
                    <a:lumMod val="50000"/>
                  </a:schemeClr>
                </a:solidFill>
              </a:rPr>
              <a:t>De echobeelden dienen </a:t>
            </a:r>
            <a:r>
              <a:rPr lang="nl-NL" altLang="nl-NL" sz="1700" u="sng" dirty="0">
                <a:solidFill>
                  <a:schemeClr val="accent5">
                    <a:lumMod val="50000"/>
                  </a:schemeClr>
                </a:solidFill>
              </a:rPr>
              <a:t>per casus</a:t>
            </a:r>
            <a:r>
              <a:rPr lang="nl-NL" altLang="nl-NL" sz="1700" dirty="0">
                <a:solidFill>
                  <a:schemeClr val="accent5">
                    <a:lumMod val="50000"/>
                  </a:schemeClr>
                </a:solidFill>
              </a:rPr>
              <a:t> aan geleverd te worden. </a:t>
            </a:r>
          </a:p>
          <a:p>
            <a:pPr lvl="1">
              <a:defRPr/>
            </a:pPr>
            <a:r>
              <a:rPr lang="nl-NL" altLang="nl-NL" sz="1700" dirty="0">
                <a:solidFill>
                  <a:schemeClr val="accent5">
                    <a:lumMod val="50000"/>
                  </a:schemeClr>
                </a:solidFill>
              </a:rPr>
              <a:t>Iedere dia heeft een titel zodat je weet welk beeld moet worden toegevoegd. </a:t>
            </a:r>
          </a:p>
          <a:p>
            <a:pPr lvl="1">
              <a:defRPr/>
            </a:pPr>
            <a:r>
              <a:rPr lang="nl-NL" sz="1700" dirty="0">
                <a:solidFill>
                  <a:schemeClr val="accent5">
                    <a:lumMod val="50000"/>
                  </a:schemeClr>
                </a:solidFill>
              </a:rPr>
              <a:t>Een aanvullend beeld moet op een aparte dia geplakt worden, zodat er niet meer dan één plaatje op een dia komt. Deze dia moet je zelf toevoegen. </a:t>
            </a:r>
          </a:p>
          <a:p>
            <a:pPr lvl="1">
              <a:defRPr/>
            </a:pPr>
            <a:r>
              <a:rPr lang="nl-NL" sz="1700" dirty="0">
                <a:solidFill>
                  <a:srgbClr val="1F4E79"/>
                </a:solidFill>
              </a:rPr>
              <a:t>Er is ruimte voor maximaal vijf extra beelden per logboek om, indien nodig, iets te verduidelijken. </a:t>
            </a:r>
            <a:endParaRPr lang="nl-NL" sz="1700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>
              <a:buNone/>
            </a:pPr>
            <a:endParaRPr lang="nl-NL" sz="1050" dirty="0">
              <a:solidFill>
                <a:srgbClr val="1F4E79"/>
              </a:solidFill>
              <a:ea typeface="Calibri"/>
              <a:cs typeface="Calibri"/>
            </a:endParaRPr>
          </a:p>
          <a:p>
            <a:r>
              <a:rPr lang="nl-NL" sz="1800" b="1" dirty="0">
                <a:solidFill>
                  <a:srgbClr val="1F4E79"/>
                </a:solidFill>
              </a:rPr>
              <a:t>De echobeelden moeten voorzien zijn van herleidbare gegevens. </a:t>
            </a:r>
            <a:endParaRPr lang="nl-NL" sz="1800" dirty="0">
              <a:solidFill>
                <a:srgbClr val="1F4E79"/>
              </a:solidFill>
            </a:endParaRPr>
          </a:p>
          <a:p>
            <a:pPr lvl="1"/>
            <a:r>
              <a:rPr lang="nl-NL" sz="1800" dirty="0">
                <a:solidFill>
                  <a:srgbClr val="1F4E79"/>
                </a:solidFill>
              </a:rPr>
              <a:t>Op elk echobeeld moeten minimaal de volgende gegevens zichtbaar zijn: 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Datum en tijd van het onderzoek (inclusief secondes)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Geboortedatum van de cliënt</a:t>
            </a:r>
          </a:p>
          <a:p>
            <a:pPr lvl="1">
              <a:lnSpc>
                <a:spcPct val="100000"/>
              </a:lnSpc>
            </a:pPr>
            <a:r>
              <a:rPr lang="nl-NL" sz="1800" dirty="0">
                <a:solidFill>
                  <a:srgbClr val="1F4E79"/>
                </a:solidFill>
              </a:rPr>
              <a:t>Herleidbare gegevens mogen niet verwijderd worden van de echobeelden. </a:t>
            </a:r>
            <a:br>
              <a:rPr lang="nl-NL" sz="2000" dirty="0">
                <a:solidFill>
                  <a:srgbClr val="1F4E79"/>
                </a:solidFill>
              </a:rPr>
            </a:br>
            <a:endParaRPr lang="nl-NL" sz="1800" dirty="0">
              <a:solidFill>
                <a:srgbClr val="1F4E79"/>
              </a:solidFill>
            </a:endParaRPr>
          </a:p>
          <a:p>
            <a:r>
              <a:rPr lang="nl-NL" sz="1800" b="1" dirty="0">
                <a:solidFill>
                  <a:srgbClr val="1F4E79"/>
                </a:solidFill>
              </a:rPr>
              <a:t>Uitsluiten originele echobeelden mogen gebruikt worden.</a:t>
            </a:r>
            <a:endParaRPr lang="nl-NL" sz="1800" dirty="0">
              <a:solidFill>
                <a:srgbClr val="1F4E79"/>
              </a:solidFill>
            </a:endParaRPr>
          </a:p>
          <a:p>
            <a:pPr lvl="1"/>
            <a:r>
              <a:rPr lang="nl-NL" sz="1800" dirty="0">
                <a:solidFill>
                  <a:srgbClr val="1F4E79"/>
                </a:solidFill>
              </a:rPr>
              <a:t>Echobeelden moeten </a:t>
            </a:r>
            <a:r>
              <a:rPr lang="nl-NL" sz="1800" b="1" dirty="0">
                <a:solidFill>
                  <a:srgbClr val="1F4E79"/>
                </a:solidFill>
              </a:rPr>
              <a:t>origineel en volledig</a:t>
            </a:r>
            <a:r>
              <a:rPr lang="nl-NL" sz="1800" dirty="0">
                <a:solidFill>
                  <a:srgbClr val="1F4E79"/>
                </a:solidFill>
              </a:rPr>
              <a:t> zijn: 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Geen afgesneden beelden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Geen schermopnames of </a:t>
            </a:r>
            <a:r>
              <a:rPr lang="nl-NL" sz="1800" dirty="0" err="1">
                <a:solidFill>
                  <a:srgbClr val="1F4E79"/>
                </a:solidFill>
              </a:rPr>
              <a:t>uitsnedes</a:t>
            </a:r>
            <a:r>
              <a:rPr lang="nl-NL" sz="1800" dirty="0">
                <a:solidFill>
                  <a:srgbClr val="1F4E79"/>
                </a:solidFill>
              </a:rPr>
              <a:t> uit het bronsysteem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2" name="Afbeelding 1" descr="Peridos">
            <a:extLst>
              <a:ext uri="{FF2B5EF4-FFF2-40B4-BE49-F238E27FC236}">
                <a16:creationId xmlns:a16="http://schemas.microsoft.com/office/drawing/2014/main" id="{830CFCC2-DB04-232C-E66B-D79C8D5A9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148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12894"/>
            <a:ext cx="9144000" cy="2944906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Naam </a:t>
            </a:r>
            <a:r>
              <a:rPr lang="nl-NL" sz="2000" dirty="0" err="1">
                <a:solidFill>
                  <a:schemeClr val="accent5">
                    <a:lumMod val="50000"/>
                  </a:schemeClr>
                </a:solidFill>
              </a:rPr>
              <a:t>echoscopist</a:t>
            </a: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algn="l"/>
            <a:endParaRPr lang="nl-NL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AGB-code:</a:t>
            </a:r>
          </a:p>
          <a:p>
            <a:pPr algn="l"/>
            <a:endParaRPr lang="nl-NL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Zorginstelling(en) waar je tweede trimester SEO’s verricht:</a:t>
            </a:r>
          </a:p>
          <a:p>
            <a:pPr algn="l"/>
            <a:endParaRPr lang="nl-NL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Afbeelding 4" descr="Peridos">
            <a:extLst>
              <a:ext uri="{FF2B5EF4-FFF2-40B4-BE49-F238E27FC236}">
                <a16:creationId xmlns:a16="http://schemas.microsoft.com/office/drawing/2014/main" id="{402DC123-C41A-43BB-B114-88DD32938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9555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3341" y="1049154"/>
            <a:ext cx="9914965" cy="5338767"/>
          </a:xfrm>
        </p:spPr>
        <p:txBody>
          <a:bodyPr>
            <a:noAutofit/>
          </a:bodyPr>
          <a:lstStyle/>
          <a:p>
            <a:pPr algn="l"/>
            <a:r>
              <a:rPr lang="nl-NL" b="1" dirty="0">
                <a:solidFill>
                  <a:schemeClr val="accent5">
                    <a:lumMod val="50000"/>
                  </a:schemeClr>
                </a:solidFill>
              </a:rPr>
              <a:t>Per casus invullen: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Cliënt-/patiëntnummer: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Datum tweede trimester SEO: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AT datum: 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Zwangerschapsduur: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Geboortedatum zwangere: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BMI zwangere: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Echoapparaat (type en serienummer of locatie):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dirty="0"/>
              <a:t> 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nl-NL" altLang="nl-NL" sz="1800" dirty="0">
              <a:solidFill>
                <a:srgbClr val="FF0000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CD4F91C-D0BD-6B43-B87B-C6EF91B5CA7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952" y="5755340"/>
            <a:ext cx="2270387" cy="959485"/>
          </a:xfrm>
          <a:prstGeom prst="rect">
            <a:avLst/>
          </a:prstGeom>
        </p:spPr>
      </p:pic>
      <p:pic>
        <p:nvPicPr>
          <p:cNvPr id="5" name="Afbeelding 4" descr="Peridos">
            <a:extLst>
              <a:ext uri="{FF2B5EF4-FFF2-40B4-BE49-F238E27FC236}">
                <a16:creationId xmlns:a16="http://schemas.microsoft.com/office/drawing/2014/main" id="{EDF7B68A-B2FE-40FF-A2C1-F093DC48C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DA29713-F370-037C-0548-DEC52232CD46}"/>
              </a:ext>
            </a:extLst>
          </p:cNvPr>
          <p:cNvSpPr txBox="1"/>
          <p:nvPr/>
        </p:nvSpPr>
        <p:spPr>
          <a:xfrm>
            <a:off x="5410766" y="4677878"/>
            <a:ext cx="5597893" cy="369332"/>
          </a:xfrm>
          <a:prstGeom prst="rect">
            <a:avLst/>
          </a:prstGeom>
          <a:ln>
            <a:solidFill>
              <a:srgbClr val="1F4E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nl-NL" dirty="0">
                <a:solidFill>
                  <a:srgbClr val="1F4E79"/>
                </a:solidFill>
              </a:rPr>
              <a:t>Lever alleen de originele, onbewerkte beelden aan. </a:t>
            </a:r>
            <a:endParaRPr lang="nl-NL" altLang="nl-NL" sz="1400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434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75" y="181385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Vierkamerbeeld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1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6575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75" y="181385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Linker uitstroombaan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1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2302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975" y="181385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Rechter uitstroombaan 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1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1874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1282546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F7FA145A-5C57-9517-AAD6-AA17966DB957}"/>
              </a:ext>
            </a:extLst>
          </p:cNvPr>
          <p:cNvSpPr txBox="1">
            <a:spLocks/>
          </p:cNvSpPr>
          <p:nvPr/>
        </p:nvSpPr>
        <p:spPr>
          <a:xfrm>
            <a:off x="361975" y="479850"/>
            <a:ext cx="2606765" cy="5187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CASUS 1</a:t>
            </a:r>
            <a:endParaRPr lang="nl-NL" dirty="0">
              <a:latin typeface="+mn-lt"/>
            </a:endParaRP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73104EA6-1EC3-4130-0419-FA2C381E1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1773283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Three vessel view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0835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D08515FFBA944EA2C1914B990C5454" ma:contentTypeVersion="3" ma:contentTypeDescription="Een nieuw document maken." ma:contentTypeScope="" ma:versionID="1e548f6e785b6e77ab95ac42fbc7029d">
  <xsd:schema xmlns:xsd="http://www.w3.org/2001/XMLSchema" xmlns:xs="http://www.w3.org/2001/XMLSchema" xmlns:p="http://schemas.microsoft.com/office/2006/metadata/properties" xmlns:ns2="8fc26434-dde5-4926-be50-71b8f8451647" targetNamespace="http://schemas.microsoft.com/office/2006/metadata/properties" ma:root="true" ma:fieldsID="7524544a13d0b27fa3a955bb91d10254" ns2:_="">
    <xsd:import namespace="8fc26434-dde5-4926-be50-71b8f84516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26434-dde5-4926-be50-71b8f84516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AAAE77-88D7-4342-A542-E6BBFD3C68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5B640F-563E-4439-8BD9-771DE9505E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c26434-dde5-4926-be50-71b8f84516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478D54-1B44-465D-81E2-D28242E84BC8}">
  <ds:schemaRefs>
    <ds:schemaRef ds:uri="9af68710-22b7-49a0-ae09-6fd475361259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61058d52-a7c9-4707-832e-2fff6defd146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617</Words>
  <Application>Microsoft Office PowerPoint</Application>
  <PresentationFormat>Breedbeeld</PresentationFormat>
  <Paragraphs>153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Verdana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Hart:</vt:lpstr>
      <vt:lpstr>Hart:</vt:lpstr>
      <vt:lpstr>Hart:</vt:lpstr>
      <vt:lpstr>Hart:</vt:lpstr>
      <vt:lpstr>Hart:</vt:lpstr>
      <vt:lpstr>PowerPoint-presentatie</vt:lpstr>
      <vt:lpstr>Hart:</vt:lpstr>
      <vt:lpstr>Hart:</vt:lpstr>
      <vt:lpstr>Hart:</vt:lpstr>
      <vt:lpstr>Hart:</vt:lpstr>
      <vt:lpstr>Hart:</vt:lpstr>
      <vt:lpstr>PowerPoint-presentatie</vt:lpstr>
      <vt:lpstr>Hart:</vt:lpstr>
      <vt:lpstr>Hart:</vt:lpstr>
      <vt:lpstr>Hart:</vt:lpstr>
      <vt:lpstr>Hart:</vt:lpstr>
      <vt:lpstr>Hart: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&lt;Voeg hier het logo van het RC toe&gt;</dc:title>
  <dc:creator>V Verf</dc:creator>
  <cp:lastModifiedBy>CLBPS | Nadine van Haaften</cp:lastModifiedBy>
  <cp:revision>89</cp:revision>
  <dcterms:created xsi:type="dcterms:W3CDTF">2021-04-08T10:45:29Z</dcterms:created>
  <dcterms:modified xsi:type="dcterms:W3CDTF">2026-05-27T10:48:46Z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0x010100BFD08515FFBA944EA2C1914B990C5454</vt:lpwstr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SharedWithUsers">
    <vt:lpwstr/>
  </property>
</Properties>
</file>