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319" r:id="rId6"/>
    <p:sldId id="320" r:id="rId7"/>
    <p:sldId id="321" r:id="rId8"/>
    <p:sldId id="322" r:id="rId9"/>
    <p:sldId id="279" r:id="rId10"/>
    <p:sldId id="260" r:id="rId11"/>
    <p:sldId id="281" r:id="rId12"/>
    <p:sldId id="282" r:id="rId13"/>
    <p:sldId id="284" r:id="rId14"/>
    <p:sldId id="286" r:id="rId15"/>
    <p:sldId id="287" r:id="rId16"/>
    <p:sldId id="288" r:id="rId17"/>
    <p:sldId id="289" r:id="rId18"/>
    <p:sldId id="261" r:id="rId19"/>
    <p:sldId id="290" r:id="rId20"/>
    <p:sldId id="291" r:id="rId21"/>
    <p:sldId id="292" r:id="rId22"/>
    <p:sldId id="293" r:id="rId23"/>
    <p:sldId id="294" r:id="rId24"/>
    <p:sldId id="295" r:id="rId25"/>
    <p:sldId id="296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052DA0-7C53-4C66-A405-049ECA84BAC6}" v="1" dt="2026-07-15T09:44:28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6405"/>
  </p:normalViewPr>
  <p:slideViewPr>
    <p:cSldViewPr snapToGrid="0" snapToObjects="1">
      <p:cViewPr varScale="1">
        <p:scale>
          <a:sx n="74" d="100"/>
          <a:sy n="74" d="100"/>
        </p:scale>
        <p:origin x="32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13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BPS | Nadine van Haaften" userId="047a116a-f4b5-475c-8084-725c5c3608f3" providerId="ADAL" clId="{BBDB8D12-047B-40F1-9347-9BC5CD30DA7C}"/>
    <pc:docChg chg="modSld">
      <pc:chgData name="CLBPS | Nadine van Haaften" userId="047a116a-f4b5-475c-8084-725c5c3608f3" providerId="ADAL" clId="{BBDB8D12-047B-40F1-9347-9BC5CD30DA7C}" dt="2026-07-15T09:45:06.540" v="17" actId="207"/>
      <pc:docMkLst>
        <pc:docMk/>
      </pc:docMkLst>
      <pc:sldChg chg="modSp mod">
        <pc:chgData name="CLBPS | Nadine van Haaften" userId="047a116a-f4b5-475c-8084-725c5c3608f3" providerId="ADAL" clId="{BBDB8D12-047B-40F1-9347-9BC5CD30DA7C}" dt="2026-07-15T09:43:25.605" v="7" actId="20577"/>
        <pc:sldMkLst>
          <pc:docMk/>
          <pc:sldMk cId="948464689" sldId="256"/>
        </pc:sldMkLst>
        <pc:spChg chg="mod">
          <ac:chgData name="CLBPS | Nadine van Haaften" userId="047a116a-f4b5-475c-8084-725c5c3608f3" providerId="ADAL" clId="{BBDB8D12-047B-40F1-9347-9BC5CD30DA7C}" dt="2026-07-15T09:43:25.605" v="7" actId="20577"/>
          <ac:spMkLst>
            <pc:docMk/>
            <pc:sldMk cId="948464689" sldId="256"/>
            <ac:spMk id="2" creationId="{BBFB62AF-E4AE-4FEE-979D-C4E0A554B040}"/>
          </ac:spMkLst>
        </pc:spChg>
      </pc:sldChg>
      <pc:sldChg chg="modSp mod">
        <pc:chgData name="CLBPS | Nadine van Haaften" userId="047a116a-f4b5-475c-8084-725c5c3608f3" providerId="ADAL" clId="{BBDB8D12-047B-40F1-9347-9BC5CD30DA7C}" dt="2026-07-15T09:45:06.540" v="17" actId="207"/>
        <pc:sldMkLst>
          <pc:docMk/>
          <pc:sldMk cId="89909081" sldId="289"/>
        </pc:sldMkLst>
        <pc:spChg chg="mod">
          <ac:chgData name="CLBPS | Nadine van Haaften" userId="047a116a-f4b5-475c-8084-725c5c3608f3" providerId="ADAL" clId="{BBDB8D12-047B-40F1-9347-9BC5CD30DA7C}" dt="2026-07-15T09:45:06.540" v="17" actId="207"/>
          <ac:spMkLst>
            <pc:docMk/>
            <pc:sldMk cId="89909081" sldId="289"/>
            <ac:spMk id="3" creationId="{9688042E-B799-C54E-B9F0-99FFC6B1CF8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99C8B7-3B31-964A-9D49-FBE3BDDEE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5E74AE-2D80-9F4C-84DC-6CA35177E6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C89F75-7E5E-5746-A8CC-1DDDC03C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366D1B-95DA-3F4B-AA3A-794D7569E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5AB1EE-3221-5649-B8DE-43F802026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6146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1DB02-8DD8-5A41-8100-F2CC2316C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0B853F7-C59D-E249-A785-FF7BF4D56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869C42-710A-124C-8D80-6B0CE062F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22E8A0-8B66-CC42-AB97-73F36ED3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4B56AB0-AF57-AB4F-9D9F-3F5622C6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80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29C5219-B9C4-5844-A550-04F1048DA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94145CA-A93A-7A41-9124-2CCE15E68A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D833A2-D446-9B49-BFF7-B3698489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BEF005-CBB9-F84E-B854-5F10D52F6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13F44B-4CEF-A04D-A412-F989E3DE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288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A8DB3-383E-134D-A3CF-20757FEA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225746-E05C-8842-984E-020A79070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D52F73-92A7-7748-B1C8-C8C992F35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004D09-DC36-B040-BC50-50CA5981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76F23D-6A2F-0F46-97A7-38557288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728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2D1290-7404-CB4A-AB48-2AF4CB60A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E60624-BAF8-AD4D-95C6-5A848211C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174A19-1C48-EC43-BCC3-A3484706E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E33EFE-5459-8E4F-A374-380B1076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1FCF0B-B2FB-974B-9ED9-93F4FA117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961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67D31-854B-6849-A1E1-4567309F0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1B0FED-D890-B946-A102-BB809C5FD7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932BBE-67E0-0B42-85B0-429C13AC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D12A088-AB4C-3D4B-9D7B-690912061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989B06-45BB-DD4D-A557-6BFC3C606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09941C-E231-DB49-9D6D-807393CE4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696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1A2DB-3782-0F41-96D5-5CBBACF3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8FFE4B-7E54-5740-BD8D-F11145EAA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86252D-DA9A-8142-B37E-3E75FDC04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BA77FA9-0010-0E43-BD29-A7ABB5DFD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EBFE860-213E-424A-8BB4-5C10F9F72B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A29E54D-5B54-C44B-A42A-5D72D39C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1A10B0-3754-5F4A-B204-4470C7FF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DBCBD0-584E-864D-AD34-7E30466F8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561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1296B-870F-F847-B6CE-008EFF8B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7731820-E6B6-6D4A-BB7C-2C37AF0C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FDBF8F4-C1CC-6343-85A8-C03EA85C4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7E635DF-4B0A-8649-8D24-AD1E9DD4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843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FEC44CD-6814-874B-9C91-B97CFA036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8C27A4E-71F2-2A4E-A32D-5DB46ADEE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F82663-7CE3-4D43-9D03-16DF9BF9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4116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ED675-DB48-0146-8E15-BE7BA1CA6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BEDDB9-1C64-BD4E-9B14-B345B0E99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E685EE8-BCF9-9041-8F49-5B94F7D40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4CCFDB-78F8-C046-8851-95FD325D0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107B79-0D21-BA46-AC4E-83824F145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49D26BC-3507-C644-B06C-E43180336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790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68BC2-F04D-BC41-891D-5E44AAAF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2E8EBA8-D056-9342-98FE-6204683F75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A80AFC6-338B-8248-BBFB-9BFA74293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93D4AAC-4BA9-3848-8D7B-B59CB6BD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3B4F2BE-C196-FB4B-B010-184BF98E4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0F31D51-06F1-1441-BE3F-A4005A1E2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308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0B23861-FFD8-6A44-9C66-9031217D0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C520DC-DE96-E446-B0CE-59FD617D4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526E23-B9C7-0140-BF81-340034174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FFCFF-EA05-9D40-B719-5D78978A39F8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D3A1BD-D027-A942-9902-297E2DA5FC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E0824-A123-1248-996C-3DB48584B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18C6C-7465-C148-A7EC-6FF316235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25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s.nl/professionals/nipt-seo/etseo/kwaliteitseisen-en-richtlijnen/kwaliteitscontrole-etseo" TargetMode="External"/><Relationship Id="rId2" Type="http://schemas.openxmlformats.org/officeDocument/2006/relationships/hyperlink" Target="https://www.clbps.nl/prenatale-screening/etseo/zorgverlener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www.clbps.nl/over-ons/regionale-centra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72235"/>
            <a:ext cx="9144000" cy="3285565"/>
          </a:xfrm>
        </p:spPr>
        <p:txBody>
          <a:bodyPr>
            <a:noAutofit/>
          </a:bodyPr>
          <a:lstStyle/>
          <a:p>
            <a:r>
              <a:rPr lang="nl-NL" sz="5400" dirty="0">
                <a:solidFill>
                  <a:schemeClr val="accent5">
                    <a:lumMod val="50000"/>
                  </a:schemeClr>
                </a:solidFill>
              </a:rPr>
              <a:t>Logboek</a:t>
            </a:r>
            <a:r>
              <a:rPr lang="nl-NL" sz="5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r>
              <a:rPr lang="nl-NL" sz="6600" b="1" dirty="0">
                <a:solidFill>
                  <a:schemeClr val="accent5">
                    <a:lumMod val="50000"/>
                  </a:schemeClr>
                </a:solidFill>
              </a:rPr>
              <a:t>Eerste trimester SEO </a:t>
            </a:r>
          </a:p>
          <a:p>
            <a:r>
              <a:rPr lang="nl-NL" sz="5400" dirty="0">
                <a:solidFill>
                  <a:schemeClr val="accent5">
                    <a:lumMod val="50000"/>
                  </a:schemeClr>
                </a:solidFill>
              </a:rPr>
              <a:t>beeldbeoordeling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4E526C4F-3DDF-47E9-A735-5F71C4058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BFB62AF-E4AE-4FEE-979D-C4E0A554B040}"/>
              </a:ext>
            </a:extLst>
          </p:cNvPr>
          <p:cNvSpPr txBox="1"/>
          <p:nvPr/>
        </p:nvSpPr>
        <p:spPr>
          <a:xfrm>
            <a:off x="7093524" y="4515415"/>
            <a:ext cx="1310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accent5">
                    <a:lumMod val="50000"/>
                  </a:schemeClr>
                </a:solidFill>
              </a:rPr>
              <a:t>v.1.65 15-07-2026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3E9F73B-3150-8B14-AF1E-23D5F775017A}"/>
              </a:ext>
            </a:extLst>
          </p:cNvPr>
          <p:cNvSpPr txBox="1"/>
          <p:nvPr/>
        </p:nvSpPr>
        <p:spPr>
          <a:xfrm>
            <a:off x="262217" y="6293224"/>
            <a:ext cx="6360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i="1" dirty="0">
                <a:solidFill>
                  <a:srgbClr val="1F4E79"/>
                </a:solidFill>
              </a:rPr>
              <a:t>Behorend bij scoreformulier beeldbeoordeling </a:t>
            </a:r>
            <a:r>
              <a:rPr lang="nl-NL" sz="1800" i="1">
                <a:solidFill>
                  <a:srgbClr val="1F4E79"/>
                </a:solidFill>
              </a:rPr>
              <a:t>ETSEO v2.12</a:t>
            </a:r>
            <a:endParaRPr lang="nl-NL" sz="1800" i="1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64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Thorax &amp; 4KB:</a:t>
            </a:r>
            <a:endParaRPr lang="nl-NL" dirty="0">
              <a:latin typeface="+mn-lt"/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ndertitel 2">
            <a:extLst>
              <a:ext uri="{FF2B5EF4-FFF2-40B4-BE49-F238E27FC236}">
                <a16:creationId xmlns:a16="http://schemas.microsoft.com/office/drawing/2014/main" id="{68951DBC-65A5-4570-8F45-CCA012462223}"/>
              </a:ext>
            </a:extLst>
          </p:cNvPr>
          <p:cNvSpPr txBox="1">
            <a:spLocks/>
          </p:cNvSpPr>
          <p:nvPr/>
        </p:nvSpPr>
        <p:spPr>
          <a:xfrm>
            <a:off x="356463" y="1184495"/>
            <a:ext cx="2452051" cy="3311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Transversale doorsnede</a:t>
            </a:r>
          </a:p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Vorm thorax &amp; aspect longen</a:t>
            </a:r>
          </a:p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Positie hart &amp; vierkamerbeeld</a:t>
            </a:r>
          </a:p>
        </p:txBody>
      </p:sp>
    </p:spTree>
    <p:extLst>
      <p:ext uri="{BB962C8B-B14F-4D97-AF65-F5344CB8AC3E}">
        <p14:creationId xmlns:p14="http://schemas.microsoft.com/office/powerpoint/2010/main" val="1485571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Hart: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Symmetrische doorsnede</a:t>
            </a:r>
          </a:p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Separate vulling ventrikels met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color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Doppler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4807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606765" cy="3311434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Transversale doorsnede </a:t>
            </a:r>
          </a:p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Buikwand en navelstrenginsertie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2030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Maagvulling</a:t>
            </a:r>
          </a:p>
          <a:p>
            <a:pPr algn="l"/>
            <a:r>
              <a:rPr lang="nl-NL" sz="1800" dirty="0">
                <a:solidFill>
                  <a:schemeClr val="accent5">
                    <a:lumMod val="50000"/>
                  </a:schemeClr>
                </a:solidFill>
              </a:rPr>
              <a:t>(moet in doorsnede AC)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8045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Abdomen: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accent1">
                    <a:lumMod val="50000"/>
                  </a:schemeClr>
                </a:solidFill>
              </a:rPr>
              <a:t>Longitudinale doorsnede Blaasvulling </a:t>
            </a:r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(sagittaal/coronaal)</a:t>
            </a:r>
          </a:p>
          <a:p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909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Bovenste extremiteiten:	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170" y="1615258"/>
            <a:ext cx="2556555" cy="1430383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Arm &amp; hand rechts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0158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Bovenste extremiteiten:	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170" y="1615258"/>
            <a:ext cx="2556555" cy="1430383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Arm &amp; hand links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485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Onderste extremiteiten:	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170" y="1615258"/>
            <a:ext cx="2556555" cy="1430383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Been &amp; voet rechts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8877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53A0F-96ED-4DA2-B54E-1A871903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70" y="444137"/>
            <a:ext cx="2661058" cy="115805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Onderste  extremiteiten:	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170" y="1615258"/>
            <a:ext cx="2556555" cy="1430383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Been &amp; voet links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F5CB42E2-4DD8-4EDD-935E-0F4E45C1D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6730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Biometrie: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pPr algn="l"/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Midsagittale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doorsnede</a:t>
            </a:r>
          </a:p>
          <a:p>
            <a:pPr algn="l"/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Crown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rump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length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(CRL)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199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91" y="648586"/>
            <a:ext cx="10513515" cy="558209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nl-NL" b="1" u="sng" dirty="0">
                <a:solidFill>
                  <a:srgbClr val="1F4E79"/>
                </a:solidFill>
              </a:rPr>
              <a:t>Procedure: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H</a:t>
            </a:r>
            <a:r>
              <a:rPr lang="nl-NL" altLang="nl-NL" sz="1800" dirty="0">
                <a:solidFill>
                  <a:srgbClr val="1F4E79"/>
                </a:solidFill>
              </a:rPr>
              <a:t>et Regionaal Centrum, selecteert 5 recente ETSEO-casus voor de beeldbeoordeling, te vinden in Peridos.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Je maakt zelf een keuze van 3 casus die je in wilt sturen voor de beoordeling.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Het logboek dient als </a:t>
            </a:r>
            <a:r>
              <a:rPr lang="nl-NL" sz="1800" b="1" dirty="0">
                <a:solidFill>
                  <a:srgbClr val="1F4E79"/>
                </a:solidFill>
              </a:rPr>
              <a:t>PowerPoint-bestand </a:t>
            </a:r>
            <a:r>
              <a:rPr lang="nl-NL" sz="1800" dirty="0">
                <a:solidFill>
                  <a:srgbClr val="1F4E79"/>
                </a:solidFill>
              </a:rPr>
              <a:t>aangeleverd te worden waarbij de ingevoegde echobeelden </a:t>
            </a:r>
            <a:r>
              <a:rPr lang="nl-NL" sz="1800" b="1" dirty="0">
                <a:solidFill>
                  <a:srgbClr val="1F4E79"/>
                </a:solidFill>
              </a:rPr>
              <a:t>volledig en origineel </a:t>
            </a:r>
            <a:r>
              <a:rPr lang="nl-NL" sz="1800" dirty="0">
                <a:solidFill>
                  <a:srgbClr val="1F4E79"/>
                </a:solidFill>
              </a:rPr>
              <a:t>zijn. </a:t>
            </a:r>
            <a:endParaRPr lang="nl-NL" altLang="nl-NL" sz="1800" dirty="0">
              <a:solidFill>
                <a:srgbClr val="1F4E79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De b</a:t>
            </a:r>
            <a:r>
              <a:rPr lang="nl-NL" sz="1800" dirty="0">
                <a:solidFill>
                  <a:srgbClr val="1F4E79"/>
                </a:solidFill>
              </a:rPr>
              <a:t>eschrijving ‘Beeldbeoordeling ETSEO en TTSEO voor Echoscopist’ en het scoreformulier zijn te vinden </a:t>
            </a:r>
            <a:r>
              <a:rPr lang="nl-NL" altLang="nl-NL" sz="1800" dirty="0">
                <a:solidFill>
                  <a:srgbClr val="1F4E79"/>
                </a:solidFill>
              </a:rPr>
              <a:t>op: </a:t>
            </a:r>
            <a:r>
              <a:rPr lang="nl-NL" sz="1800" dirty="0">
                <a:solidFill>
                  <a:srgbClr val="1F4E79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Zorgverlener – CLBPS</a:t>
            </a:r>
            <a:r>
              <a:rPr lang="nl-NL" sz="1800" dirty="0">
                <a:solidFill>
                  <a:srgbClr val="1F4E79"/>
                </a:solidFill>
              </a:rPr>
              <a:t>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De inhoudelijke beeldbeoordeling wordt uitgevoerd volgens de </a:t>
            </a:r>
            <a:r>
              <a:rPr lang="nl-NL" sz="1800" u="sng" dirty="0">
                <a:solidFill>
                  <a:srgbClr val="1F4E7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kwaliteitseisen</a:t>
            </a:r>
            <a:r>
              <a:rPr lang="nl-NL" sz="1800" dirty="0">
                <a:solidFill>
                  <a:srgbClr val="1F4E79"/>
                </a:solidFill>
              </a:rPr>
              <a:t> die zijn vastgesteld door het RIVM.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Het niet voldoen aan de</a:t>
            </a:r>
            <a:r>
              <a:rPr lang="nl-NL" sz="1800" u="sng" dirty="0">
                <a:solidFill>
                  <a:srgbClr val="1F4E79"/>
                </a:solidFill>
                <a:hlinkClick r:id="rId3"/>
              </a:rPr>
              <a:t> kwaliteitseisen</a:t>
            </a:r>
            <a:r>
              <a:rPr lang="nl-NL" sz="1800" dirty="0">
                <a:solidFill>
                  <a:srgbClr val="1F4E79"/>
                </a:solidFill>
                <a:hlinkClick r:id="rId3"/>
              </a:rPr>
              <a:t> </a:t>
            </a:r>
            <a:r>
              <a:rPr lang="nl-NL" sz="1800" dirty="0">
                <a:solidFill>
                  <a:srgbClr val="1F4E79"/>
                </a:solidFill>
              </a:rPr>
              <a:t>en/of de in dit document beschreven vereisten met betrekking tot het aanleveren en opstellen van het logboek (zoals beschreven onder 'procedure' &amp; 'aanleveringsformat'), heeft tot gevolg dat de kwalitatieve beoordeling </a:t>
            </a:r>
            <a:r>
              <a:rPr lang="nl-NL" sz="1800" u="sng" dirty="0">
                <a:solidFill>
                  <a:srgbClr val="1F4E79"/>
                </a:solidFill>
              </a:rPr>
              <a:t>niet</a:t>
            </a:r>
            <a:r>
              <a:rPr lang="nl-NL" sz="1800" dirty="0">
                <a:solidFill>
                  <a:srgbClr val="1F4E79"/>
                </a:solidFill>
              </a:rPr>
              <a:t> kan plaatsvinden.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rgbClr val="1F4E79"/>
                </a:solidFill>
              </a:rPr>
              <a:t> Dit betekent dat het Regionaal Centrum </a:t>
            </a:r>
            <a:r>
              <a:rPr lang="nl-NL" sz="1800" u="sng" dirty="0">
                <a:solidFill>
                  <a:srgbClr val="1F4E79"/>
                </a:solidFill>
              </a:rPr>
              <a:t>niet</a:t>
            </a:r>
            <a:r>
              <a:rPr lang="nl-NL" sz="1800" dirty="0">
                <a:solidFill>
                  <a:srgbClr val="1F4E79"/>
                </a:solidFill>
              </a:rPr>
              <a:t> kan vaststellen dat je aan de gestelde kwaliteitseisen voldoet en zich het recht voorbehoudt de kwaliteitsovereenkomst te ontbinden.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rgbClr val="1F4E79"/>
                </a:solidFill>
              </a:rPr>
              <a:t> Bij vragen of problemen kan je contact opnemen met jouw Regionaal Centrum: 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Regionale Centra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</a:rPr>
              <a:t> 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 CLBPS</a:t>
            </a:r>
            <a:r>
              <a:rPr lang="nl-NL" sz="1800" dirty="0">
                <a:solidFill>
                  <a:srgbClr val="1F4E79"/>
                </a:solidFill>
                <a:ea typeface="Verdana" panose="020B0604030504040204" pitchFamily="34" charset="0"/>
              </a:rPr>
              <a:t>.</a:t>
            </a:r>
            <a:endParaRPr lang="en-US" altLang="nl-NL" sz="1800" dirty="0">
              <a:solidFill>
                <a:srgbClr val="1F4E79"/>
              </a:solidFill>
              <a:ea typeface="Verdana" panose="020B0604030504040204" pitchFamily="34" charset="0"/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sz="1800" dirty="0">
              <a:solidFill>
                <a:srgbClr val="1F4E79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en-US" altLang="nl-NL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23BBEFB3-0039-42EA-9D31-E7CEB95B73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973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Biometrie: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Head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circumference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(HC)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084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Biometrie: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pPr algn="l"/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Abdominal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circumference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(AC)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913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18746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Biometrie: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463" y="975947"/>
            <a:ext cx="2452051" cy="3311434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Femur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length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(FL)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6707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265F-AA6C-C9A5-E77C-EE369E210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F65FC8-CA63-401C-2645-E5D78DCBF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098" y="489098"/>
            <a:ext cx="11238614" cy="59435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  <a:defRPr/>
            </a:pPr>
            <a:r>
              <a:rPr lang="nl-NL" sz="3100" b="1" dirty="0">
                <a:solidFill>
                  <a:srgbClr val="1F4E79"/>
                </a:solidFill>
              </a:rPr>
              <a:t>Aanleveringsformat</a:t>
            </a:r>
          </a:p>
          <a:p>
            <a:pPr>
              <a:defRPr/>
            </a:pPr>
            <a:r>
              <a:rPr lang="nl-NL" sz="1800" b="1" dirty="0">
                <a:solidFill>
                  <a:srgbClr val="1F4E79"/>
                </a:solidFill>
              </a:rPr>
              <a:t>Logboeken uitsluitend aanleveren in PowerPoint-formaat.</a:t>
            </a:r>
          </a:p>
          <a:p>
            <a:pPr lvl="1">
              <a:defRPr/>
            </a:pP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De echobeelden dienen </a:t>
            </a:r>
            <a:r>
              <a:rPr lang="nl-NL" altLang="nl-NL" sz="1700" u="sng" dirty="0">
                <a:solidFill>
                  <a:schemeClr val="accent5">
                    <a:lumMod val="50000"/>
                  </a:schemeClr>
                </a:solidFill>
              </a:rPr>
              <a:t>per casus</a:t>
            </a: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 aan geleverd te worden. </a:t>
            </a:r>
          </a:p>
          <a:p>
            <a:pPr lvl="1">
              <a:defRPr/>
            </a:pPr>
            <a:r>
              <a:rPr lang="nl-NL" altLang="nl-NL" sz="1700" dirty="0">
                <a:solidFill>
                  <a:schemeClr val="accent5">
                    <a:lumMod val="50000"/>
                  </a:schemeClr>
                </a:solidFill>
              </a:rPr>
              <a:t>Iedere dia heeft een titel zodat je weet welk beeld moet worden toegevoegd. </a:t>
            </a:r>
          </a:p>
          <a:p>
            <a:pPr lvl="1">
              <a:defRPr/>
            </a:pPr>
            <a:r>
              <a:rPr lang="nl-NL" sz="1700" dirty="0">
                <a:solidFill>
                  <a:schemeClr val="accent5">
                    <a:lumMod val="50000"/>
                  </a:schemeClr>
                </a:solidFill>
              </a:rPr>
              <a:t>Een aanvullend beeld moet op een aparte dia geplakt worden, zodat er niet meer dan één plaatje op een dia komt. Deze dia moet je zelf toevoegen. </a:t>
            </a:r>
          </a:p>
          <a:p>
            <a:pPr lvl="1">
              <a:defRPr/>
            </a:pPr>
            <a:r>
              <a:rPr lang="nl-NL" sz="1700" dirty="0">
                <a:solidFill>
                  <a:srgbClr val="1F4E79"/>
                </a:solidFill>
              </a:rPr>
              <a:t>Er is ruimte voor maximaal vijf extra beelden per logboek om, indien nodig, iets te verduidelijken. </a:t>
            </a:r>
            <a:endParaRPr lang="nl-NL" sz="1700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>
              <a:buNone/>
            </a:pPr>
            <a:endParaRPr lang="nl-NL" sz="1050" dirty="0">
              <a:solidFill>
                <a:srgbClr val="1F4E79"/>
              </a:solidFill>
              <a:ea typeface="Calibri"/>
              <a:cs typeface="Calibri"/>
            </a:endParaRPr>
          </a:p>
          <a:p>
            <a:r>
              <a:rPr lang="nl-NL" sz="1800" b="1" dirty="0">
                <a:solidFill>
                  <a:srgbClr val="1F4E79"/>
                </a:solidFill>
              </a:rPr>
              <a:t>De echobeelden moeten voorzien zijn van herleidbare gegevens. </a:t>
            </a:r>
            <a:endParaRPr lang="nl-NL" sz="1800" dirty="0">
              <a:solidFill>
                <a:srgbClr val="1F4E79"/>
              </a:solidFill>
            </a:endParaRPr>
          </a:p>
          <a:p>
            <a:pPr lvl="1"/>
            <a:r>
              <a:rPr lang="nl-NL" sz="1800" dirty="0">
                <a:solidFill>
                  <a:srgbClr val="1F4E79"/>
                </a:solidFill>
              </a:rPr>
              <a:t>Op elk echobeeld moeten minimaal de volgende gegevens zichtbaar zijn: 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Datum en tijd van het onderzoek (inclusief secondes)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Geboortedatum van de cliënt</a:t>
            </a:r>
          </a:p>
          <a:p>
            <a:pPr lvl="1">
              <a:lnSpc>
                <a:spcPct val="100000"/>
              </a:lnSpc>
            </a:pPr>
            <a:r>
              <a:rPr lang="nl-NL" sz="1800" dirty="0">
                <a:solidFill>
                  <a:srgbClr val="1F4E79"/>
                </a:solidFill>
              </a:rPr>
              <a:t>Herleidbare gegevens mogen niet verwijderd worden van de echobeelden. </a:t>
            </a:r>
            <a:br>
              <a:rPr lang="nl-NL" sz="2000" dirty="0">
                <a:solidFill>
                  <a:srgbClr val="1F4E79"/>
                </a:solidFill>
              </a:rPr>
            </a:br>
            <a:endParaRPr lang="nl-NL" sz="1800" dirty="0">
              <a:solidFill>
                <a:srgbClr val="1F4E79"/>
              </a:solidFill>
            </a:endParaRPr>
          </a:p>
          <a:p>
            <a:r>
              <a:rPr lang="nl-NL" sz="1800" b="1" dirty="0">
                <a:solidFill>
                  <a:srgbClr val="1F4E79"/>
                </a:solidFill>
              </a:rPr>
              <a:t>Uitsluiten originele echobeelden mogen gebruikt worden.</a:t>
            </a:r>
            <a:endParaRPr lang="nl-NL" sz="1800" dirty="0">
              <a:solidFill>
                <a:srgbClr val="1F4E79"/>
              </a:solidFill>
            </a:endParaRPr>
          </a:p>
          <a:p>
            <a:pPr lvl="1"/>
            <a:r>
              <a:rPr lang="nl-NL" sz="1800" dirty="0">
                <a:solidFill>
                  <a:srgbClr val="1F4E79"/>
                </a:solidFill>
              </a:rPr>
              <a:t>Echobeelden moeten </a:t>
            </a:r>
            <a:r>
              <a:rPr lang="nl-NL" sz="1800" b="1" dirty="0">
                <a:solidFill>
                  <a:srgbClr val="1F4E79"/>
                </a:solidFill>
              </a:rPr>
              <a:t>origineel en volledig</a:t>
            </a:r>
            <a:r>
              <a:rPr lang="nl-NL" sz="1800" dirty="0">
                <a:solidFill>
                  <a:srgbClr val="1F4E79"/>
                </a:solidFill>
              </a:rPr>
              <a:t> zijn: 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Geen afgesneden beelden</a:t>
            </a:r>
          </a:p>
          <a:p>
            <a:pPr lvl="2"/>
            <a:r>
              <a:rPr lang="nl-NL" sz="1800" dirty="0">
                <a:solidFill>
                  <a:srgbClr val="1F4E79"/>
                </a:solidFill>
              </a:rPr>
              <a:t>Geen schermopnames of </a:t>
            </a:r>
            <a:r>
              <a:rPr lang="nl-NL" sz="1800" dirty="0" err="1">
                <a:solidFill>
                  <a:srgbClr val="1F4E79"/>
                </a:solidFill>
              </a:rPr>
              <a:t>uitsnedes</a:t>
            </a:r>
            <a:r>
              <a:rPr lang="nl-NL" sz="1800" dirty="0">
                <a:solidFill>
                  <a:srgbClr val="1F4E79"/>
                </a:solidFill>
              </a:rPr>
              <a:t> uit het bronsysteem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2" name="Afbeelding 1" descr="Peridos">
            <a:extLst>
              <a:ext uri="{FF2B5EF4-FFF2-40B4-BE49-F238E27FC236}">
                <a16:creationId xmlns:a16="http://schemas.microsoft.com/office/drawing/2014/main" id="{830CFCC2-DB04-232C-E66B-D79C8D5A9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0239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12894"/>
            <a:ext cx="9144000" cy="2944906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Naam </a:t>
            </a:r>
            <a:r>
              <a:rPr lang="nl-NL" sz="2000" dirty="0" err="1">
                <a:solidFill>
                  <a:schemeClr val="accent5">
                    <a:lumMod val="50000"/>
                  </a:schemeClr>
                </a:solidFill>
              </a:rPr>
              <a:t>echoscopist</a:t>
            </a: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algn="l"/>
            <a:endParaRPr lang="nl-NL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AGB-code:</a:t>
            </a:r>
          </a:p>
          <a:p>
            <a:pPr algn="l"/>
            <a:endParaRPr lang="nl-NL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accent5">
                    <a:lumMod val="50000"/>
                  </a:schemeClr>
                </a:solidFill>
              </a:rPr>
              <a:t>Zorginstelling(en) waar je eerste trimester SEO’s verricht:</a:t>
            </a:r>
          </a:p>
          <a:p>
            <a:pPr algn="l"/>
            <a:endParaRPr lang="nl-NL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Afbeelding 4" descr="Peridos">
            <a:extLst>
              <a:ext uri="{FF2B5EF4-FFF2-40B4-BE49-F238E27FC236}">
                <a16:creationId xmlns:a16="http://schemas.microsoft.com/office/drawing/2014/main" id="{402DC123-C41A-43BB-B114-88DD32938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987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3341" y="1049154"/>
            <a:ext cx="9914965" cy="5338767"/>
          </a:xfrm>
        </p:spPr>
        <p:txBody>
          <a:bodyPr>
            <a:noAutofit/>
          </a:bodyPr>
          <a:lstStyle/>
          <a:p>
            <a:pPr algn="l"/>
            <a:r>
              <a:rPr lang="nl-NL" b="1" dirty="0">
                <a:solidFill>
                  <a:schemeClr val="accent5">
                    <a:lumMod val="50000"/>
                  </a:schemeClr>
                </a:solidFill>
              </a:rPr>
              <a:t>Per casus invullen: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Cliënt-/patiëntnummer: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Datum eerste trimester SEO: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AT datum: 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Zwangerschapsduur: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Geboortedatum zwangere: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BMI zwangere: </a:t>
            </a:r>
          </a:p>
          <a:p>
            <a:pPr algn="l">
              <a:buFont typeface="Arial" panose="020B0604020202020204" pitchFamily="34" charset="0"/>
              <a:buChar char="•"/>
              <a:defRPr/>
            </a:pPr>
            <a:r>
              <a:rPr lang="nl-NL" altLang="nl-NL" sz="1800" dirty="0">
                <a:solidFill>
                  <a:schemeClr val="accent5">
                    <a:lumMod val="50000"/>
                  </a:schemeClr>
                </a:solidFill>
              </a:rPr>
              <a:t> Echoapparaat (type en serienummer of locatie):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nl-NL" dirty="0"/>
              <a:t> </a:t>
            </a:r>
          </a:p>
          <a:p>
            <a:pPr algn="l">
              <a:defRPr/>
            </a:pPr>
            <a:endParaRPr lang="nl-NL" altLang="nl-NL" sz="1800" dirty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defRPr/>
            </a:pPr>
            <a:endParaRPr lang="nl-NL" altLang="nl-NL" sz="1800" dirty="0">
              <a:solidFill>
                <a:srgbClr val="FF0000"/>
              </a:solidFill>
            </a:endParaRPr>
          </a:p>
          <a:p>
            <a:pPr algn="l">
              <a:buFont typeface="Arial" panose="020B0604020202020204" pitchFamily="34" charset="0"/>
              <a:buChar char="•"/>
              <a:defRPr/>
            </a:pPr>
            <a:endParaRPr lang="nl-NL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CD4F91C-D0BD-6B43-B87B-C6EF91B5CA7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952" y="5755340"/>
            <a:ext cx="2270387" cy="959485"/>
          </a:xfrm>
          <a:prstGeom prst="rect">
            <a:avLst/>
          </a:prstGeom>
        </p:spPr>
      </p:pic>
      <p:pic>
        <p:nvPicPr>
          <p:cNvPr id="5" name="Afbeelding 4" descr="Peridos">
            <a:extLst>
              <a:ext uri="{FF2B5EF4-FFF2-40B4-BE49-F238E27FC236}">
                <a16:creationId xmlns:a16="http://schemas.microsoft.com/office/drawing/2014/main" id="{EDF7B68A-B2FE-40FF-A2C1-F093DC48C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899" y="5891547"/>
            <a:ext cx="2123440" cy="6870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DA29713-F370-037C-0548-DEC52232CD46}"/>
              </a:ext>
            </a:extLst>
          </p:cNvPr>
          <p:cNvSpPr txBox="1"/>
          <p:nvPr/>
        </p:nvSpPr>
        <p:spPr>
          <a:xfrm>
            <a:off x="5410766" y="4677878"/>
            <a:ext cx="5597893" cy="369332"/>
          </a:xfrm>
          <a:prstGeom prst="rect">
            <a:avLst/>
          </a:prstGeom>
          <a:ln>
            <a:solidFill>
              <a:srgbClr val="1F4E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nl-NL" dirty="0">
                <a:solidFill>
                  <a:srgbClr val="1F4E79"/>
                </a:solidFill>
              </a:rPr>
              <a:t>Lever alleen de originele, onbewerkte beelden aan. </a:t>
            </a:r>
            <a:endParaRPr lang="nl-NL" altLang="nl-NL" sz="1400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34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0"/>
            <a:ext cx="2606765" cy="1227909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1652451"/>
            <a:ext cx="2452051" cy="3502055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Transversale doorsnede</a:t>
            </a:r>
          </a:p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Schedel &amp; hersenen: </a:t>
            </a:r>
          </a:p>
          <a:p>
            <a:pPr algn="l"/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Intactheid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&amp; vorm, </a:t>
            </a:r>
          </a:p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Aanwezigheid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midline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&amp; plexus </a:t>
            </a:r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choroïdeus</a:t>
            </a:r>
            <a:endParaRPr lang="nl-N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828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B6A63-8A8F-4E79-A3E2-763C3787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13" y="444137"/>
            <a:ext cx="2659016" cy="1156063"/>
          </a:xfrm>
        </p:spPr>
        <p:txBody>
          <a:bodyPr anchor="t"/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4212" y="1600200"/>
            <a:ext cx="2659016" cy="1371600"/>
          </a:xfrm>
        </p:spPr>
        <p:txBody>
          <a:bodyPr>
            <a:noAutofit/>
          </a:bodyPr>
          <a:lstStyle/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Sagittale doorsnede: </a:t>
            </a:r>
          </a:p>
          <a:p>
            <a:pPr algn="l"/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huidlijn van de rug; craniaal tot caudaal</a:t>
            </a:r>
          </a:p>
        </p:txBody>
      </p:sp>
      <p:pic>
        <p:nvPicPr>
          <p:cNvPr id="6" name="Afbeelding 5" descr="Peridos">
            <a:extLst>
              <a:ext uri="{FF2B5EF4-FFF2-40B4-BE49-F238E27FC236}">
                <a16:creationId xmlns:a16="http://schemas.microsoft.com/office/drawing/2014/main" id="{7B117B9D-3AA3-4D10-9B1F-7281427E1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5411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0"/>
            <a:ext cx="2606765" cy="1227909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Centraal zenuwstelsel: 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1652452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Midsagittaal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vlak</a:t>
            </a:r>
          </a:p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Nekplooi (NT-meting)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3967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2DC63-B3F5-48D9-B0A8-E4292AAC7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63" y="457201"/>
            <a:ext cx="2606765" cy="527538"/>
          </a:xfrm>
        </p:spPr>
        <p:txBody>
          <a:bodyPr anchor="t">
            <a:noAutofit/>
          </a:bodyPr>
          <a:lstStyle/>
          <a:p>
            <a:r>
              <a:rPr lang="nl-N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Gelaat:</a:t>
            </a:r>
            <a:endParaRPr lang="nl-NL" dirty="0">
              <a:latin typeface="+mn-lt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88042E-B799-C54E-B9F0-99FFC6B1C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819" y="984237"/>
            <a:ext cx="2452051" cy="3311434"/>
          </a:xfrm>
        </p:spPr>
        <p:txBody>
          <a:bodyPr>
            <a:noAutofit/>
          </a:bodyPr>
          <a:lstStyle/>
          <a:p>
            <a:r>
              <a:rPr lang="nl-NL" sz="2400" dirty="0" err="1">
                <a:solidFill>
                  <a:schemeClr val="accent5">
                    <a:lumMod val="50000"/>
                  </a:schemeClr>
                </a:solidFill>
              </a:rPr>
              <a:t>Midsagittaal</a:t>
            </a:r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 vlak</a:t>
            </a:r>
          </a:p>
          <a:p>
            <a:r>
              <a:rPr lang="nl-NL" sz="2400" dirty="0">
                <a:solidFill>
                  <a:schemeClr val="accent5">
                    <a:lumMod val="50000"/>
                  </a:schemeClr>
                </a:solidFill>
              </a:rPr>
              <a:t>Profiel</a:t>
            </a:r>
          </a:p>
        </p:txBody>
      </p:sp>
      <p:pic>
        <p:nvPicPr>
          <p:cNvPr id="7" name="Afbeelding 6" descr="Peridos">
            <a:extLst>
              <a:ext uri="{FF2B5EF4-FFF2-40B4-BE49-F238E27FC236}">
                <a16:creationId xmlns:a16="http://schemas.microsoft.com/office/drawing/2014/main" id="{1CBA371D-7F8B-4984-8EA0-F721CD92A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3" y="5713730"/>
            <a:ext cx="2123440" cy="687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576947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fc26434-dde5-4926-be50-71b8f8451647">
      <Terms xmlns="http://schemas.microsoft.com/office/infopath/2007/PartnerControls"/>
    </lcf76f155ced4ddcb4097134ff3c332f>
    <TaxCatchAll xmlns="9af68710-22b7-49a0-ae09-6fd47536125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D08515FFBA944EA2C1914B990C5454" ma:contentTypeVersion="11" ma:contentTypeDescription="Een nieuw document maken." ma:contentTypeScope="" ma:versionID="1f495f5724a521f0db937bbe7450a850">
  <xsd:schema xmlns:xsd="http://www.w3.org/2001/XMLSchema" xmlns:xs="http://www.w3.org/2001/XMLSchema" xmlns:p="http://schemas.microsoft.com/office/2006/metadata/properties" xmlns:ns2="8fc26434-dde5-4926-be50-71b8f8451647" xmlns:ns3="9af68710-22b7-49a0-ae09-6fd475361259" targetNamespace="http://schemas.microsoft.com/office/2006/metadata/properties" ma:root="true" ma:fieldsID="a7ec2566e97b62e787459eb6945d60e5" ns2:_="" ns3:_="">
    <xsd:import namespace="8fc26434-dde5-4926-be50-71b8f8451647"/>
    <xsd:import namespace="9af68710-22b7-49a0-ae09-6fd4753612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26434-dde5-4926-be50-71b8f8451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773aeb33-9f59-4299-b33f-919778de4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68710-22b7-49a0-ae09-6fd47536125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dc6b87b-43c1-437c-8883-fded0cf20e69}" ma:internalName="TaxCatchAll" ma:showField="CatchAllData" ma:web="9af68710-22b7-49a0-ae09-6fd4753612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FA0D77-E4CD-4FA5-BAA6-F5A6E6C6FF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1C633D-B783-451E-822C-D905AF88DC71}">
  <ds:schemaRefs>
    <ds:schemaRef ds:uri="http://purl.org/dc/terms/"/>
    <ds:schemaRef ds:uri="http://schemas.microsoft.com/office/2006/metadata/properties"/>
    <ds:schemaRef ds:uri="c478c9ba-b3b6-4de5-b552-ea7b466e8b2e"/>
    <ds:schemaRef ds:uri="http://purl.org/dc/dcmitype/"/>
    <ds:schemaRef ds:uri="http://purl.org/dc/elements/1.1/"/>
    <ds:schemaRef ds:uri="9af68710-22b7-49a0-ae09-6fd4753612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1058d52-a7c9-4707-832e-2fff6defd146"/>
  </ds:schemaRefs>
</ds:datastoreItem>
</file>

<file path=customXml/itemProps3.xml><?xml version="1.0" encoding="utf-8"?>
<ds:datastoreItem xmlns:ds="http://schemas.openxmlformats.org/officeDocument/2006/customXml" ds:itemID="{5E6E5FBD-8AC5-498C-8935-8A377E8C2FF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576</Words>
  <Application>Microsoft Office PowerPoint</Application>
  <PresentationFormat>Breedbeeld</PresentationFormat>
  <Paragraphs>98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Verdana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Centraal zenuwstelsel: </vt:lpstr>
      <vt:lpstr>Centraal zenuwstelsel: </vt:lpstr>
      <vt:lpstr>Centraal zenuwstelsel: </vt:lpstr>
      <vt:lpstr>Gelaat:</vt:lpstr>
      <vt:lpstr>Thorax &amp; 4KB:</vt:lpstr>
      <vt:lpstr>Hart:</vt:lpstr>
      <vt:lpstr>Abdomen:</vt:lpstr>
      <vt:lpstr>Abdomen:</vt:lpstr>
      <vt:lpstr>Abdomen:</vt:lpstr>
      <vt:lpstr>Bovenste extremiteiten: </vt:lpstr>
      <vt:lpstr>Bovenste extremiteiten: </vt:lpstr>
      <vt:lpstr>Onderste extremiteiten: </vt:lpstr>
      <vt:lpstr>Onderste  extremiteiten: </vt:lpstr>
      <vt:lpstr>Biometrie:</vt:lpstr>
      <vt:lpstr>Biometrie:</vt:lpstr>
      <vt:lpstr>Biometrie:</vt:lpstr>
      <vt:lpstr>Biometrie: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&lt;Voeg hier het logo van het RC toe&gt;</dc:title>
  <dc:creator>CLBPS | Puck Keurentjes</dc:creator>
  <cp:lastModifiedBy>CLBPS | Nadine van Haaften</cp:lastModifiedBy>
  <cp:revision>75</cp:revision>
  <dcterms:created xsi:type="dcterms:W3CDTF">2021-04-08T10:45:29Z</dcterms:created>
  <dcterms:modified xsi:type="dcterms:W3CDTF">2026-07-15T09:45:14Z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0x010100BFD08515FFBA944EA2C1914B990C5454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SharedWithUsers">
    <vt:lpwstr/>
  </property>
</Properties>
</file>