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9" r:id="rId6"/>
    <p:sldId id="318" r:id="rId7"/>
    <p:sldId id="277" r:id="rId8"/>
    <p:sldId id="278" r:id="rId9"/>
    <p:sldId id="279" r:id="rId10"/>
    <p:sldId id="260" r:id="rId11"/>
    <p:sldId id="281" r:id="rId12"/>
    <p:sldId id="297" r:id="rId13"/>
    <p:sldId id="319" r:id="rId14"/>
    <p:sldId id="298" r:id="rId15"/>
    <p:sldId id="311" r:id="rId16"/>
    <p:sldId id="282" r:id="rId17"/>
    <p:sldId id="299" r:id="rId18"/>
    <p:sldId id="300" r:id="rId19"/>
    <p:sldId id="284" r:id="rId20"/>
    <p:sldId id="301" r:id="rId21"/>
    <p:sldId id="315" r:id="rId22"/>
    <p:sldId id="285" r:id="rId23"/>
    <p:sldId id="286" r:id="rId24"/>
    <p:sldId id="302" r:id="rId25"/>
    <p:sldId id="303" r:id="rId26"/>
    <p:sldId id="314" r:id="rId27"/>
    <p:sldId id="287" r:id="rId28"/>
    <p:sldId id="304" r:id="rId29"/>
    <p:sldId id="288" r:id="rId30"/>
    <p:sldId id="305" r:id="rId31"/>
    <p:sldId id="306" r:id="rId32"/>
    <p:sldId id="289" r:id="rId33"/>
    <p:sldId id="261" r:id="rId34"/>
    <p:sldId id="307" r:id="rId35"/>
    <p:sldId id="309" r:id="rId36"/>
    <p:sldId id="310" r:id="rId37"/>
    <p:sldId id="312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7CF4E10-993E-7DD4-1B6B-A85560CDBBC3}" name="SPSRU | M.L. Leerkes" initials="SL" userId="S::m.l.leerkes_spsru.nl#ext#@clbps365.onmicrosoft.com::1a8de72a-748c-4206-8317-d29ef16b9366" providerId="AD"/>
  <p188:author id="{6B690E2A-332D-2ED8-18C8-C5098A2F200B}" name="CLBPS | Nadine van Haaften" initials="CH" userId="S::n.vanhaaften@clbps.nl::047a116a-f4b5-475c-8084-725c5c3608f3" providerId="AD"/>
  <p188:author id="{B80751A2-F44A-DE9E-B0DC-4F24DD7813A5}" name="CLBPS | Nadine van Haaften" initials="Nv" userId="S::N.vanHaaften@clbps.nl::047a116a-f4b5-475c-8084-725c5c3608f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9DC0F3-3940-4314-B4F3-3AD4BA801675}" v="2" dt="2026-07-15T06:54:09.1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6405"/>
  </p:normalViewPr>
  <p:slideViewPr>
    <p:cSldViewPr snapToGrid="0" snapToObjects="1">
      <p:cViewPr varScale="1">
        <p:scale>
          <a:sx n="74" d="100"/>
          <a:sy n="74" d="100"/>
        </p:scale>
        <p:origin x="32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13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48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BPS | Nadine van Haaften" userId="047a116a-f4b5-475c-8084-725c5c3608f3" providerId="ADAL" clId="{BBDB8D12-047B-40F1-9347-9BC5CD30DA7C}"/>
    <pc:docChg chg="addSld modSld">
      <pc:chgData name="CLBPS | Nadine van Haaften" userId="047a116a-f4b5-475c-8084-725c5c3608f3" providerId="ADAL" clId="{BBDB8D12-047B-40F1-9347-9BC5CD30DA7C}" dt="2026-07-15T06:55:18.990" v="30" actId="20577"/>
      <pc:docMkLst>
        <pc:docMk/>
      </pc:docMkLst>
      <pc:sldChg chg="modSp mod">
        <pc:chgData name="CLBPS | Nadine van Haaften" userId="047a116a-f4b5-475c-8084-725c5c3608f3" providerId="ADAL" clId="{BBDB8D12-047B-40F1-9347-9BC5CD30DA7C}" dt="2026-07-15T06:51:19.383" v="11" actId="20577"/>
        <pc:sldMkLst>
          <pc:docMk/>
          <pc:sldMk cId="948464689" sldId="256"/>
        </pc:sldMkLst>
        <pc:spChg chg="mod">
          <ac:chgData name="CLBPS | Nadine van Haaften" userId="047a116a-f4b5-475c-8084-725c5c3608f3" providerId="ADAL" clId="{BBDB8D12-047B-40F1-9347-9BC5CD30DA7C}" dt="2026-07-15T06:51:19.383" v="11" actId="20577"/>
          <ac:spMkLst>
            <pc:docMk/>
            <pc:sldMk cId="948464689" sldId="256"/>
            <ac:spMk id="4" creationId="{7C303512-09E4-D817-0816-6C0F5185C48D}"/>
          </ac:spMkLst>
        </pc:spChg>
      </pc:sldChg>
      <pc:sldChg chg="modSp mod">
        <pc:chgData name="CLBPS | Nadine van Haaften" userId="047a116a-f4b5-475c-8084-725c5c3608f3" providerId="ADAL" clId="{BBDB8D12-047B-40F1-9347-9BC5CD30DA7C}" dt="2026-07-15T06:55:14.969" v="27" actId="20577"/>
        <pc:sldMkLst>
          <pc:docMk/>
          <pc:sldMk cId="1757778046" sldId="297"/>
        </pc:sldMkLst>
        <pc:spChg chg="mod">
          <ac:chgData name="CLBPS | Nadine van Haaften" userId="047a116a-f4b5-475c-8084-725c5c3608f3" providerId="ADAL" clId="{BBDB8D12-047B-40F1-9347-9BC5CD30DA7C}" dt="2026-07-15T06:55:14.969" v="27" actId="20577"/>
          <ac:spMkLst>
            <pc:docMk/>
            <pc:sldMk cId="1757778046" sldId="297"/>
            <ac:spMk id="3" creationId="{9688042E-B799-C54E-B9F0-99FFC6B1CF80}"/>
          </ac:spMkLst>
        </pc:spChg>
      </pc:sldChg>
      <pc:sldChg chg="modSp add mod">
        <pc:chgData name="CLBPS | Nadine van Haaften" userId="047a116a-f4b5-475c-8084-725c5c3608f3" providerId="ADAL" clId="{BBDB8D12-047B-40F1-9347-9BC5CD30DA7C}" dt="2026-07-15T06:55:18.990" v="30" actId="20577"/>
        <pc:sldMkLst>
          <pc:docMk/>
          <pc:sldMk cId="669368329" sldId="319"/>
        </pc:sldMkLst>
        <pc:spChg chg="mod">
          <ac:chgData name="CLBPS | Nadine van Haaften" userId="047a116a-f4b5-475c-8084-725c5c3608f3" providerId="ADAL" clId="{BBDB8D12-047B-40F1-9347-9BC5CD30DA7C}" dt="2026-07-15T06:55:18.990" v="30" actId="20577"/>
          <ac:spMkLst>
            <pc:docMk/>
            <pc:sldMk cId="669368329" sldId="319"/>
            <ac:spMk id="3" creationId="{80696CEF-3B84-540D-AA84-731CDB18593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99C8B7-3B31-964A-9D49-FBE3BDDEE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45E74AE-2D80-9F4C-84DC-6CA35177E6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C89F75-7E5E-5746-A8CC-1DDDC03C5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366D1B-95DA-3F4B-AA3A-794D7569E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5AB1EE-3221-5649-B8DE-43F802026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6146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1DB02-8DD8-5A41-8100-F2CC2316C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0B853F7-C59D-E249-A785-FF7BF4D56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869C42-710A-124C-8D80-6B0CE062F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22E8A0-8B66-CC42-AB97-73F36ED3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4B56AB0-AF57-AB4F-9D9F-3F5622C6E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806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29C5219-B9C4-5844-A550-04F1048DA3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94145CA-A93A-7A41-9124-2CCE15E68A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7D833A2-D446-9B49-BFF7-B3698489D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BEF005-CBB9-F84E-B854-5F10D52F6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13F44B-4CEF-A04D-A412-F989E3DE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288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2A8DB3-383E-134D-A3CF-20757FEA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225746-E05C-8842-984E-020A79070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D52F73-92A7-7748-B1C8-C8C992F35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004D09-DC36-B040-BC50-50CA5981F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76F23D-6A2F-0F46-97A7-38557288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8728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2D1290-7404-CB4A-AB48-2AF4CB60A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E60624-BAF8-AD4D-95C6-5A848211C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174A19-1C48-EC43-BCC3-A3484706E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CE33EFE-5459-8E4F-A374-380B10764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1FCF0B-B2FB-974B-9ED9-93F4FA117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961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A67D31-854B-6849-A1E1-4567309F0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1B0FED-D890-B946-A102-BB809C5FD7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932BBE-67E0-0B42-85B0-429C13AC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D12A088-AB4C-3D4B-9D7B-690912061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F989B06-45BB-DD4D-A557-6BFC3C606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109941C-E231-DB49-9D6D-807393CE4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6964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41A2DB-3782-0F41-96D5-5CBBACF3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8FFE4B-7E54-5740-BD8D-F11145EAA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86252D-DA9A-8142-B37E-3E75FDC04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BA77FA9-0010-0E43-BD29-A7ABB5DFDC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EBFE860-213E-424A-8BB4-5C10F9F72B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A29E54D-5B54-C44B-A42A-5D72D39C2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01A10B0-3754-5F4A-B204-4470C7FF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0DBCBD0-584E-864D-AD34-7E30466F8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561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E1296B-870F-F847-B6CE-008EFF8BB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7731820-E6B6-6D4A-BB7C-2C37AF0C4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FDBF8F4-C1CC-6343-85A8-C03EA85C4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7E635DF-4B0A-8649-8D24-AD1E9DD4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843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FEC44CD-6814-874B-9C91-B97CFA036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8C27A4E-71F2-2A4E-A32D-5DB46ADEE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1F82663-7CE3-4D43-9D03-16DF9BF95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4116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ED675-DB48-0146-8E15-BE7BA1CA6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BEDDB9-1C64-BD4E-9B14-B345B0E99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E685EE8-BCF9-9041-8F49-5B94F7D40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A4CCFDB-78F8-C046-8851-95FD325D0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1107B79-0D21-BA46-AC4E-83824F145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49D26BC-3507-C644-B06C-E43180336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790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068BC2-F04D-BC41-891D-5E44AAAF0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2E8EBA8-D056-9342-98FE-6204683F75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A80AFC6-338B-8248-BBFB-9BFA74293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93D4AAC-4BA9-3848-8D7B-B59CB6BD6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3B4F2BE-C196-FB4B-B010-184BF98E4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0F31D51-06F1-1441-BE3F-A4005A1E2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3085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0B23861-FFD8-6A44-9C66-9031217D0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C520DC-DE96-E446-B0CE-59FD617D4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526E23-B9C7-0140-BF81-340034174C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D3A1BD-D027-A942-9902-297E2DA5FC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AE0824-A123-1248-996C-3DB48584B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025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s.nl/professionals/nipt-seo/ttseo/kwaliteitseisen-en-richtlijnen/kwaliteitsborging-ttseo" TargetMode="External"/><Relationship Id="rId2" Type="http://schemas.openxmlformats.org/officeDocument/2006/relationships/hyperlink" Target="https://www.clbps.nl/prenatale-screening/ttseo/zorgverlener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www.clbps.nl/over-ons/regionale-centra/" TargetMode="External"/><Relationship Id="rId4" Type="http://schemas.openxmlformats.org/officeDocument/2006/relationships/hyperlink" Target="https://www.pns.nl/professionals/nipt-seo/ttseo/kwaliteitseisen-en-richtlijnen/kwaliteitscontrole-ttseo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72235"/>
            <a:ext cx="9144000" cy="3285565"/>
          </a:xfrm>
        </p:spPr>
        <p:txBody>
          <a:bodyPr>
            <a:noAutofit/>
          </a:bodyPr>
          <a:lstStyle/>
          <a:p>
            <a:r>
              <a:rPr lang="nl-NL" sz="5400" dirty="0">
                <a:solidFill>
                  <a:schemeClr val="accent5">
                    <a:lumMod val="50000"/>
                  </a:schemeClr>
                </a:solidFill>
              </a:rPr>
              <a:t>Logboek</a:t>
            </a:r>
            <a:r>
              <a:rPr lang="nl-NL" sz="5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r>
              <a:rPr lang="nl-NL" sz="6600" b="1" dirty="0">
                <a:solidFill>
                  <a:schemeClr val="accent5">
                    <a:lumMod val="50000"/>
                  </a:schemeClr>
                </a:solidFill>
              </a:rPr>
              <a:t>Tw</a:t>
            </a:r>
            <a:r>
              <a:rPr lang="nl-NL" sz="6600" b="1" dirty="0">
                <a:solidFill>
                  <a:srgbClr val="1F4E79"/>
                </a:solidFill>
              </a:rPr>
              <a:t>eed</a:t>
            </a:r>
            <a:r>
              <a:rPr lang="nl-NL" sz="6600" b="1" dirty="0">
                <a:solidFill>
                  <a:schemeClr val="accent5">
                    <a:lumMod val="50000"/>
                  </a:schemeClr>
                </a:solidFill>
              </a:rPr>
              <a:t>e trimester SEO </a:t>
            </a:r>
          </a:p>
          <a:p>
            <a:r>
              <a:rPr lang="nl-NL" sz="5400" dirty="0">
                <a:solidFill>
                  <a:schemeClr val="accent5">
                    <a:lumMod val="50000"/>
                  </a:schemeClr>
                </a:solidFill>
              </a:rPr>
              <a:t>beeldbeoordeling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4E526C4F-3DDF-47E9-A735-5F71C4058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B70CB9FE-11D1-EEF1-C581-D8D6538A4FB0}"/>
              </a:ext>
            </a:extLst>
          </p:cNvPr>
          <p:cNvSpPr txBox="1"/>
          <p:nvPr/>
        </p:nvSpPr>
        <p:spPr>
          <a:xfrm>
            <a:off x="257661" y="6311097"/>
            <a:ext cx="47186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400" i="1" dirty="0">
                <a:solidFill>
                  <a:srgbClr val="1F4E79"/>
                </a:solidFill>
              </a:rPr>
              <a:t>Behorend bij Scoreformulier Beeldbeoordeling TTSEO v2.42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C303512-09E4-D817-0816-6C0F5185C48D}"/>
              </a:ext>
            </a:extLst>
          </p:cNvPr>
          <p:cNvSpPr txBox="1"/>
          <p:nvPr/>
        </p:nvSpPr>
        <p:spPr>
          <a:xfrm>
            <a:off x="7093524" y="4515415"/>
            <a:ext cx="12316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v.3.26 15-7-2026</a:t>
            </a:r>
          </a:p>
        </p:txBody>
      </p:sp>
    </p:spTree>
    <p:extLst>
      <p:ext uri="{BB962C8B-B14F-4D97-AF65-F5344CB8AC3E}">
        <p14:creationId xmlns:p14="http://schemas.microsoft.com/office/powerpoint/2010/main" val="948464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A4CA3-389C-598E-281B-FFF2D263E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89B43F-F832-B907-A642-55AF9F4EF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0"/>
            <a:ext cx="2606765" cy="1227909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Centraal zenuwstelsel: 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0696CEF-3B84-540D-AA84-731CDB1859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1652452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Wervelkolom-sagittaal (2)</a:t>
            </a:r>
          </a:p>
          <a:p>
            <a:endParaRPr lang="nl-NL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nl-NL" dirty="0">
                <a:solidFill>
                  <a:schemeClr val="accent1">
                    <a:lumMod val="50000"/>
                  </a:schemeClr>
                </a:solidFill>
              </a:rPr>
              <a:t>(De ervaring leert dat hier doorgaans twee beelden voor nodig zijn)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9F5608E2-0589-3491-A7FB-40FB78261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9368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0"/>
            <a:ext cx="2606765" cy="1227909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Centraal zenuwstelsel: 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1652452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Wervelkolom-coronaal lumbaal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581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0"/>
            <a:ext cx="2606765" cy="1227909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Centraal zenuwstelsel: 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1652452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Wervelkolom- coronaal sacraal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413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2753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Gelaat: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98423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Sagittale doorsnede profiel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5769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2753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Gelaat: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98423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Transversale doorsnede 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orbitae</a:t>
            </a:r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2427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2753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Gelaat: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98423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Coronale doorsnede neus, lippen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6315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Thorax: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Vorm thorax en echogeniciteit longen en positie van het hart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5571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Thorax: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7477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Beoordeling diafragma</a:t>
            </a:r>
          </a:p>
          <a:p>
            <a:r>
              <a:rPr lang="nl-NL" dirty="0">
                <a:solidFill>
                  <a:srgbClr val="1F4E79"/>
                </a:solidFill>
              </a:rPr>
              <a:t>(linker diafragmakoepel) </a:t>
            </a:r>
            <a:endParaRPr lang="nl-NL" sz="2400" dirty="0">
              <a:solidFill>
                <a:srgbClr val="1F4E79"/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4854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BB76D-404E-2F70-1C44-BD96F1629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A99881-517B-719D-85A8-9F4CFA707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Thorax: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547D189-3D1A-B702-B466-CA7B6E583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7477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Beoordeling diafragma</a:t>
            </a:r>
          </a:p>
          <a:p>
            <a:r>
              <a:rPr lang="nl-NL" dirty="0">
                <a:solidFill>
                  <a:srgbClr val="1F4E79"/>
                </a:solidFill>
              </a:rPr>
              <a:t>(rechter diafragmakoepel)</a:t>
            </a:r>
            <a:endParaRPr lang="nl-NL" sz="2400" dirty="0">
              <a:solidFill>
                <a:srgbClr val="1F4E79"/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89334E0-DD7F-A60B-1032-EBCF4131B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0499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Vierkamerbeeld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657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791" y="648586"/>
            <a:ext cx="10513515" cy="558209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nl-NL" b="1" u="sng" dirty="0">
                <a:solidFill>
                  <a:srgbClr val="1F4E79"/>
                </a:solidFill>
              </a:rPr>
              <a:t>Procedure: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H</a:t>
            </a:r>
            <a:r>
              <a:rPr lang="nl-NL" altLang="nl-NL" sz="1800" dirty="0">
                <a:solidFill>
                  <a:srgbClr val="1F4E79"/>
                </a:solidFill>
              </a:rPr>
              <a:t>et Regionaal Centrum, selecteert 5 recente TTSEO-casus voor de beeldbeoordeling, te vinden in Peridos.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rgbClr val="1F4E79"/>
                </a:solidFill>
              </a:rPr>
              <a:t> Je maakt zelf een keuze van 3 casus die je in wilt sturen voor de beoordeling.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Het logboek dient als </a:t>
            </a:r>
            <a:r>
              <a:rPr lang="nl-NL" sz="1800" b="1" dirty="0">
                <a:solidFill>
                  <a:srgbClr val="1F4E79"/>
                </a:solidFill>
              </a:rPr>
              <a:t>PowerPoint-bestand </a:t>
            </a:r>
            <a:r>
              <a:rPr lang="nl-NL" sz="1800" dirty="0">
                <a:solidFill>
                  <a:srgbClr val="1F4E79"/>
                </a:solidFill>
              </a:rPr>
              <a:t>aangeleverd te worden waarbij de ingevoegde echobeelden </a:t>
            </a:r>
            <a:r>
              <a:rPr lang="nl-NL" sz="1800" b="1" dirty="0">
                <a:solidFill>
                  <a:srgbClr val="1F4E79"/>
                </a:solidFill>
              </a:rPr>
              <a:t>volledig en origineel </a:t>
            </a:r>
            <a:r>
              <a:rPr lang="nl-NL" sz="1800" dirty="0">
                <a:solidFill>
                  <a:srgbClr val="1F4E79"/>
                </a:solidFill>
              </a:rPr>
              <a:t>zijn. </a:t>
            </a:r>
            <a:endParaRPr lang="nl-NL" altLang="nl-NL" sz="1800" dirty="0">
              <a:solidFill>
                <a:srgbClr val="1F4E79"/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rgbClr val="1F4E79"/>
                </a:solidFill>
              </a:rPr>
              <a:t> De b</a:t>
            </a:r>
            <a:r>
              <a:rPr lang="nl-NL" sz="1800" dirty="0">
                <a:solidFill>
                  <a:srgbClr val="1F4E79"/>
                </a:solidFill>
              </a:rPr>
              <a:t>eschrijving ‘Beeldbeoordeling ETSEO en TTSEO voor Echoscopist’ en het scoreformulier zijn te vinden </a:t>
            </a:r>
            <a:r>
              <a:rPr lang="nl-NL" altLang="nl-NL" sz="1800" dirty="0">
                <a:solidFill>
                  <a:srgbClr val="1F4E79"/>
                </a:solidFill>
              </a:rPr>
              <a:t>op: </a:t>
            </a:r>
            <a:r>
              <a:rPr lang="nl-NL" sz="1800" dirty="0">
                <a:solidFill>
                  <a:srgbClr val="1F4E79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Zorgverlener – CLBPS</a:t>
            </a:r>
            <a:r>
              <a:rPr lang="nl-NL" sz="1800" dirty="0">
                <a:solidFill>
                  <a:srgbClr val="1F4E79"/>
                </a:solidFill>
              </a:rPr>
              <a:t>.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De inhoudelijke beeldbeoordeling wordt uitgevoerd volgens de </a:t>
            </a:r>
            <a:r>
              <a:rPr lang="nl-NL" sz="1800" u="sng" dirty="0">
                <a:solidFill>
                  <a:srgbClr val="1F4E7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kwaliteitseisen</a:t>
            </a:r>
            <a:r>
              <a:rPr lang="nl-NL" sz="1800" dirty="0">
                <a:solidFill>
                  <a:srgbClr val="1F4E79"/>
                </a:solidFill>
              </a:rPr>
              <a:t> die zijn vastgesteld door het RIVM.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Het niet voldoen aan de </a:t>
            </a:r>
            <a:r>
              <a:rPr lang="nl-NL" sz="1800" dirty="0">
                <a:solidFill>
                  <a:srgbClr val="1F4E7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kwaliteitseisen</a:t>
            </a:r>
            <a:r>
              <a:rPr lang="nl-NL" sz="1800" dirty="0">
                <a:solidFill>
                  <a:srgbClr val="1F4E79"/>
                </a:solidFill>
              </a:rPr>
              <a:t> en/of de in dit document beschreven vereisten met betrekking tot het aanleveren en opstellen van het logboek (zoals beschreven onder 'procedure' &amp; 'aanleveringsformat'), heeft tot gevolg dat de kwalitatieve beoordeling </a:t>
            </a:r>
            <a:r>
              <a:rPr lang="nl-NL" sz="1800" u="sng" dirty="0">
                <a:solidFill>
                  <a:srgbClr val="1F4E79"/>
                </a:solidFill>
              </a:rPr>
              <a:t>niet</a:t>
            </a:r>
            <a:r>
              <a:rPr lang="nl-NL" sz="1800" dirty="0">
                <a:solidFill>
                  <a:srgbClr val="1F4E79"/>
                </a:solidFill>
              </a:rPr>
              <a:t> kan plaatsvinden.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Dit betekent dat het Regionaal Centrum </a:t>
            </a:r>
            <a:r>
              <a:rPr lang="nl-NL" sz="1800" u="sng" dirty="0">
                <a:solidFill>
                  <a:srgbClr val="1F4E79"/>
                </a:solidFill>
              </a:rPr>
              <a:t>niet</a:t>
            </a:r>
            <a:r>
              <a:rPr lang="nl-NL" sz="1800" dirty="0">
                <a:solidFill>
                  <a:srgbClr val="1F4E79"/>
                </a:solidFill>
              </a:rPr>
              <a:t> kan vaststellen dat je aan de gestelde kwaliteitseisen voldoet en zich het recht voorbehoudt de kwaliteitsovereenkomst te ontbinden.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rgbClr val="1F4E79"/>
                </a:solidFill>
              </a:rPr>
              <a:t> Bij vragen of problemen kan je contact opnemen met jouw Regionaal Centrum: 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Regionale Centra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</a:rPr>
              <a:t> 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 CLBPS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</a:rPr>
              <a:t>.</a:t>
            </a:r>
            <a:endParaRPr lang="en-US" altLang="nl-NL" sz="1800" dirty="0">
              <a:solidFill>
                <a:srgbClr val="1F4E79"/>
              </a:solidFill>
              <a:ea typeface="Verdana" panose="020B0604030504040204" pitchFamily="34" charset="0"/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sz="1800" dirty="0">
              <a:solidFill>
                <a:srgbClr val="1F4E79"/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defRPr/>
            </a:pPr>
            <a:endParaRPr lang="en-US" altLang="nl-NL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23BBEFB3-0039-42EA-9D31-E7CEB95B73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7987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Linker uitstroombaan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4807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Rechter uitstroombaan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266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Three vessel view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4068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Three vessel trachea view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906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Abdomen: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606765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Buikwand en navelstrenginsertie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20308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Abdomen: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Maagvulling</a:t>
            </a:r>
          </a:p>
          <a:p>
            <a:pPr algn="l"/>
            <a:r>
              <a:rPr lang="nl-NL" dirty="0">
                <a:solidFill>
                  <a:schemeClr val="accent5">
                    <a:lumMod val="50000"/>
                  </a:schemeClr>
                </a:solidFill>
              </a:rPr>
              <a:t>(mag in doorsnede AC)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6678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Abdomen: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Darmpakket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80453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Abdomen: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Pyelum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nierparenchym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links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4635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Abdomen: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Pyelum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nierparenchym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rechts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33604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Abdomen: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Blaasvulling en 2 navelstrengvaten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909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B265F-AA6C-C9A5-E77C-EE369E210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F65FC8-CA63-401C-2645-E5D78DCBF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098" y="489098"/>
            <a:ext cx="11238614" cy="59435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  <a:defRPr/>
            </a:pPr>
            <a:r>
              <a:rPr lang="nl-NL" sz="3100" b="1" dirty="0">
                <a:solidFill>
                  <a:srgbClr val="1F4E79"/>
                </a:solidFill>
              </a:rPr>
              <a:t>Aanleveringsformat</a:t>
            </a:r>
          </a:p>
          <a:p>
            <a:pPr>
              <a:defRPr/>
            </a:pPr>
            <a:r>
              <a:rPr lang="nl-NL" sz="1800" b="1" dirty="0">
                <a:solidFill>
                  <a:srgbClr val="1F4E79"/>
                </a:solidFill>
              </a:rPr>
              <a:t>Logboeken uitsluitend aanleveren in PowerPoint-formaat.</a:t>
            </a:r>
          </a:p>
          <a:p>
            <a:pPr lvl="1">
              <a:defRPr/>
            </a:pPr>
            <a:r>
              <a:rPr lang="nl-NL" altLang="nl-NL" sz="1700" dirty="0">
                <a:solidFill>
                  <a:schemeClr val="accent5">
                    <a:lumMod val="50000"/>
                  </a:schemeClr>
                </a:solidFill>
              </a:rPr>
              <a:t>De echobeelden dienen </a:t>
            </a:r>
            <a:r>
              <a:rPr lang="nl-NL" altLang="nl-NL" sz="1700" u="sng" dirty="0">
                <a:solidFill>
                  <a:schemeClr val="accent5">
                    <a:lumMod val="50000"/>
                  </a:schemeClr>
                </a:solidFill>
              </a:rPr>
              <a:t>per casus</a:t>
            </a:r>
            <a:r>
              <a:rPr lang="nl-NL" altLang="nl-NL" sz="1700" dirty="0">
                <a:solidFill>
                  <a:schemeClr val="accent5">
                    <a:lumMod val="50000"/>
                  </a:schemeClr>
                </a:solidFill>
              </a:rPr>
              <a:t> aan geleverd te worden. </a:t>
            </a:r>
          </a:p>
          <a:p>
            <a:pPr lvl="1">
              <a:defRPr/>
            </a:pPr>
            <a:r>
              <a:rPr lang="nl-NL" altLang="nl-NL" sz="1700" dirty="0">
                <a:solidFill>
                  <a:schemeClr val="accent5">
                    <a:lumMod val="50000"/>
                  </a:schemeClr>
                </a:solidFill>
              </a:rPr>
              <a:t>Iedere dia heeft een titel zodat je weet welk beeld moet worden toegevoegd. </a:t>
            </a:r>
          </a:p>
          <a:p>
            <a:pPr lvl="1">
              <a:defRPr/>
            </a:pPr>
            <a:r>
              <a:rPr lang="nl-NL" sz="1700" dirty="0">
                <a:solidFill>
                  <a:schemeClr val="accent5">
                    <a:lumMod val="50000"/>
                  </a:schemeClr>
                </a:solidFill>
              </a:rPr>
              <a:t>Een aanvullend beeld moet op een aparte dia geplakt worden, zodat er niet meer dan één plaatje op een dia komt. Deze dia moet je zelf toevoegen. </a:t>
            </a:r>
          </a:p>
          <a:p>
            <a:pPr lvl="1">
              <a:defRPr/>
            </a:pPr>
            <a:r>
              <a:rPr lang="nl-NL" sz="1700" dirty="0">
                <a:solidFill>
                  <a:srgbClr val="1F4E79"/>
                </a:solidFill>
              </a:rPr>
              <a:t>Er is ruimte voor maximaal vijf extra beelden per logboek om, indien nodig, iets te verduidelijken. </a:t>
            </a:r>
            <a:endParaRPr lang="nl-NL" sz="1700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>
              <a:buNone/>
            </a:pPr>
            <a:endParaRPr lang="nl-NL" sz="1050" dirty="0">
              <a:solidFill>
                <a:srgbClr val="1F4E79"/>
              </a:solidFill>
              <a:ea typeface="Calibri"/>
              <a:cs typeface="Calibri"/>
            </a:endParaRPr>
          </a:p>
          <a:p>
            <a:r>
              <a:rPr lang="nl-NL" sz="1800" b="1" dirty="0">
                <a:solidFill>
                  <a:srgbClr val="1F4E79"/>
                </a:solidFill>
              </a:rPr>
              <a:t>De echobeelden moeten voorzien zijn van herleidbare gegevens. </a:t>
            </a:r>
            <a:endParaRPr lang="nl-NL" sz="1800" dirty="0">
              <a:solidFill>
                <a:srgbClr val="1F4E79"/>
              </a:solidFill>
            </a:endParaRPr>
          </a:p>
          <a:p>
            <a:pPr lvl="1"/>
            <a:r>
              <a:rPr lang="nl-NL" sz="1800" dirty="0">
                <a:solidFill>
                  <a:srgbClr val="1F4E79"/>
                </a:solidFill>
              </a:rPr>
              <a:t>Op elk echobeeld moeten minimaal de volgende gegevens zichtbaar zijn: 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Datum en tijd van het onderzoek (inclusief secondes)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Geboortedatum van de cliënt</a:t>
            </a:r>
          </a:p>
          <a:p>
            <a:pPr lvl="1">
              <a:lnSpc>
                <a:spcPct val="100000"/>
              </a:lnSpc>
            </a:pPr>
            <a:r>
              <a:rPr lang="nl-NL" sz="1800" dirty="0">
                <a:solidFill>
                  <a:srgbClr val="1F4E79"/>
                </a:solidFill>
              </a:rPr>
              <a:t>Herleidbare gegevens mogen niet verwijderd worden van de echobeelden. </a:t>
            </a:r>
            <a:br>
              <a:rPr lang="nl-NL" sz="2000" dirty="0">
                <a:solidFill>
                  <a:srgbClr val="1F4E79"/>
                </a:solidFill>
              </a:rPr>
            </a:br>
            <a:endParaRPr lang="nl-NL" sz="1800" dirty="0">
              <a:solidFill>
                <a:srgbClr val="1F4E79"/>
              </a:solidFill>
            </a:endParaRPr>
          </a:p>
          <a:p>
            <a:r>
              <a:rPr lang="nl-NL" sz="1800" b="1" dirty="0">
                <a:solidFill>
                  <a:srgbClr val="1F4E79"/>
                </a:solidFill>
              </a:rPr>
              <a:t>Uitsluiten originele echobeelden mogen gebruikt worden.</a:t>
            </a:r>
            <a:endParaRPr lang="nl-NL" sz="1800" dirty="0">
              <a:solidFill>
                <a:srgbClr val="1F4E79"/>
              </a:solidFill>
            </a:endParaRPr>
          </a:p>
          <a:p>
            <a:pPr lvl="1"/>
            <a:r>
              <a:rPr lang="nl-NL" sz="1800" dirty="0">
                <a:solidFill>
                  <a:srgbClr val="1F4E79"/>
                </a:solidFill>
              </a:rPr>
              <a:t>Echobeelden moeten </a:t>
            </a:r>
            <a:r>
              <a:rPr lang="nl-NL" sz="1800" b="1" dirty="0">
                <a:solidFill>
                  <a:srgbClr val="1F4E79"/>
                </a:solidFill>
              </a:rPr>
              <a:t>origineel en volledig</a:t>
            </a:r>
            <a:r>
              <a:rPr lang="nl-NL" sz="1800" dirty="0">
                <a:solidFill>
                  <a:srgbClr val="1F4E79"/>
                </a:solidFill>
              </a:rPr>
              <a:t> zijn: 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Geen afgesneden beelden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Geen schermopnames of </a:t>
            </a:r>
            <a:r>
              <a:rPr lang="nl-NL" sz="1800" dirty="0" err="1">
                <a:solidFill>
                  <a:srgbClr val="1F4E79"/>
                </a:solidFill>
              </a:rPr>
              <a:t>uitsnedes</a:t>
            </a:r>
            <a:r>
              <a:rPr lang="nl-NL" sz="1800" dirty="0">
                <a:solidFill>
                  <a:srgbClr val="1F4E79"/>
                </a:solidFill>
              </a:rPr>
              <a:t> uit het bronsysteem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2" name="Afbeelding 1" descr="Peridos">
            <a:extLst>
              <a:ext uri="{FF2B5EF4-FFF2-40B4-BE49-F238E27FC236}">
                <a16:creationId xmlns:a16="http://schemas.microsoft.com/office/drawing/2014/main" id="{830CFCC2-DB04-232C-E66B-D79C8D5A9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1489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53A0F-96ED-4DA2-B54E-1A871903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70" y="444137"/>
            <a:ext cx="2661058" cy="115805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Extremiteiten:	</a:t>
            </a:r>
            <a:endParaRPr lang="nl-NL" dirty="0">
              <a:latin typeface="+mn-lt"/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F5CB42E2-4DD8-4EDD-935E-0F4E45C1D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ndertitel 2">
            <a:extLst>
              <a:ext uri="{FF2B5EF4-FFF2-40B4-BE49-F238E27FC236}">
                <a16:creationId xmlns:a16="http://schemas.microsoft.com/office/drawing/2014/main" id="{01357531-BD01-C1B1-9198-3E9480DAE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Beoordeling been en voet links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nl-NL" dirty="0">
                <a:solidFill>
                  <a:schemeClr val="accent5">
                    <a:lumMod val="50000"/>
                  </a:schemeClr>
                </a:solidFill>
              </a:rPr>
              <a:t>(Mag in 1 of 2 opnames. Let op: zet een extra echobeeld op een aparte dia.)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1587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53A0F-96ED-4DA2-B54E-1A871903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70" y="444137"/>
            <a:ext cx="2661058" cy="115805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Extremiteiten:	</a:t>
            </a:r>
            <a:endParaRPr lang="nl-NL" dirty="0">
              <a:latin typeface="+mn-lt"/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F5CB42E2-4DD8-4EDD-935E-0F4E45C1D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ndertitel 2">
            <a:extLst>
              <a:ext uri="{FF2B5EF4-FFF2-40B4-BE49-F238E27FC236}">
                <a16:creationId xmlns:a16="http://schemas.microsoft.com/office/drawing/2014/main" id="{E2D434F9-EFC1-63B1-4571-2954AB231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Beoordeling been en voet rechts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nl-NL" dirty="0">
                <a:solidFill>
                  <a:schemeClr val="accent5">
                    <a:lumMod val="50000"/>
                  </a:schemeClr>
                </a:solidFill>
              </a:rPr>
              <a:t>(Mag in 1 of 2 opnames. Let op: zet een extra echobeeld op een aparte dia.)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3520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53A0F-96ED-4DA2-B54E-1A871903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70" y="444137"/>
            <a:ext cx="2661058" cy="115805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Extremiteiten:	</a:t>
            </a:r>
            <a:endParaRPr lang="nl-NL" dirty="0">
              <a:latin typeface="+mn-lt"/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F5CB42E2-4DD8-4EDD-935E-0F4E45C1D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ndertitel 2">
            <a:extLst>
              <a:ext uri="{FF2B5EF4-FFF2-40B4-BE49-F238E27FC236}">
                <a16:creationId xmlns:a16="http://schemas.microsoft.com/office/drawing/2014/main" id="{95AF916A-104D-2C40-EB51-79A25015E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Beoordeling arm en hand links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0226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53A0F-96ED-4DA2-B54E-1A871903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70" y="444137"/>
            <a:ext cx="2661058" cy="115805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Extremiteiten:	</a:t>
            </a:r>
            <a:endParaRPr lang="nl-NL" dirty="0">
              <a:latin typeface="+mn-lt"/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F5CB42E2-4DD8-4EDD-935E-0F4E45C1D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ndertitel 2">
            <a:extLst>
              <a:ext uri="{FF2B5EF4-FFF2-40B4-BE49-F238E27FC236}">
                <a16:creationId xmlns:a16="http://schemas.microsoft.com/office/drawing/2014/main" id="{85950219-20B3-97BF-A3FC-CA94AFD1D1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Beoordeling arm en hand rechts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061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53A0F-96ED-4DA2-B54E-1A871903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70" y="444137"/>
            <a:ext cx="2661058" cy="115805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Placenta-lokalisatie	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170" y="1615258"/>
            <a:ext cx="2556555" cy="1430383"/>
          </a:xfrm>
        </p:spPr>
        <p:txBody>
          <a:bodyPr>
            <a:noAutofit/>
          </a:bodyPr>
          <a:lstStyle/>
          <a:p>
            <a:r>
              <a:rPr lang="nl-NL" altLang="nl-NL" sz="2400" dirty="0">
                <a:solidFill>
                  <a:srgbClr val="1F497D"/>
                </a:solidFill>
              </a:rPr>
              <a:t>Placenta t.o.v. ostium </a:t>
            </a:r>
            <a:r>
              <a:rPr lang="nl-NL" altLang="nl-NL" sz="2400" dirty="0" err="1">
                <a:solidFill>
                  <a:srgbClr val="1F497D"/>
                </a:solidFill>
              </a:rPr>
              <a:t>internum</a:t>
            </a:r>
            <a:r>
              <a:rPr lang="nl-NL" altLang="nl-NL" sz="2400" dirty="0">
                <a:solidFill>
                  <a:srgbClr val="1F497D"/>
                </a:solidFill>
              </a:rPr>
              <a:t> cervix</a:t>
            </a:r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F5CB42E2-4DD8-4EDD-935E-0F4E45C1D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37066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Biometrie: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517366" cy="3311434"/>
          </a:xfrm>
        </p:spPr>
        <p:txBody>
          <a:bodyPr>
            <a:noAutofit/>
          </a:bodyPr>
          <a:lstStyle/>
          <a:p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Transventriculaire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vlak</a:t>
            </a:r>
          </a:p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Meting HC </a:t>
            </a:r>
            <a:r>
              <a:rPr lang="nl-NL" dirty="0">
                <a:solidFill>
                  <a:schemeClr val="accent5">
                    <a:lumMod val="50000"/>
                  </a:schemeClr>
                </a:solidFill>
              </a:rPr>
              <a:t>(hoofdomtrek)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1998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Biometrie: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Transcerebellaire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vlak</a:t>
            </a:r>
          </a:p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Meting TCD </a:t>
            </a:r>
            <a:r>
              <a:rPr lang="nl-NL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nl-NL" dirty="0" err="1">
                <a:solidFill>
                  <a:schemeClr val="accent5">
                    <a:lumMod val="50000"/>
                  </a:schemeClr>
                </a:solidFill>
              </a:rPr>
              <a:t>transcerebellaire</a:t>
            </a:r>
            <a:r>
              <a:rPr lang="nl-NL" dirty="0">
                <a:solidFill>
                  <a:schemeClr val="accent5">
                    <a:lumMod val="50000"/>
                  </a:schemeClr>
                </a:solidFill>
              </a:rPr>
              <a:t> diameter)</a:t>
            </a: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30843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Biometrie: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Meting AC </a:t>
            </a:r>
            <a:r>
              <a:rPr lang="nl-NL" dirty="0">
                <a:solidFill>
                  <a:schemeClr val="accent5">
                    <a:lumMod val="50000"/>
                  </a:schemeClr>
                </a:solidFill>
              </a:rPr>
              <a:t>(buikomtrek) </a:t>
            </a: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9138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Biometrie: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Meting FL </a:t>
            </a:r>
            <a:r>
              <a:rPr lang="nl-NL" dirty="0">
                <a:solidFill>
                  <a:schemeClr val="accent5">
                    <a:lumMod val="50000"/>
                  </a:schemeClr>
                </a:solidFill>
              </a:rPr>
              <a:t>(femurlengte)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670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12894"/>
            <a:ext cx="9144000" cy="2944906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Naam </a:t>
            </a:r>
            <a:r>
              <a:rPr lang="nl-NL" sz="2000" dirty="0" err="1">
                <a:solidFill>
                  <a:schemeClr val="accent5">
                    <a:lumMod val="50000"/>
                  </a:schemeClr>
                </a:solidFill>
              </a:rPr>
              <a:t>echoscopist</a:t>
            </a: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algn="l"/>
            <a:endParaRPr lang="nl-NL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AGB-code:</a:t>
            </a:r>
          </a:p>
          <a:p>
            <a:pPr algn="l"/>
            <a:endParaRPr lang="nl-NL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Zorginstelling(en) waar je tweede trimester SEO’s verricht:</a:t>
            </a:r>
          </a:p>
          <a:p>
            <a:pPr algn="l"/>
            <a:endParaRPr lang="nl-NL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Afbeelding 4" descr="Peridos">
            <a:extLst>
              <a:ext uri="{FF2B5EF4-FFF2-40B4-BE49-F238E27FC236}">
                <a16:creationId xmlns:a16="http://schemas.microsoft.com/office/drawing/2014/main" id="{402DC123-C41A-43BB-B114-88DD32938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6065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3341" y="1049154"/>
            <a:ext cx="9914965" cy="5338767"/>
          </a:xfrm>
        </p:spPr>
        <p:txBody>
          <a:bodyPr>
            <a:noAutofit/>
          </a:bodyPr>
          <a:lstStyle/>
          <a:p>
            <a:pPr algn="l"/>
            <a:r>
              <a:rPr lang="nl-NL" b="1" dirty="0">
                <a:solidFill>
                  <a:schemeClr val="accent5">
                    <a:lumMod val="50000"/>
                  </a:schemeClr>
                </a:solidFill>
              </a:rPr>
              <a:t>Per casus invullen: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Cliënt-/patiëntnummer: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Datum tweede trimester SEO: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AT datum: 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Zwangerschapsduur: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Geboortedatum zwangere: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BMI zwangere: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Echoapparaat (type en serienummer of locatie):</a:t>
            </a: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nl-NL" dirty="0"/>
              <a:t> </a:t>
            </a: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defRPr/>
            </a:pPr>
            <a:endParaRPr lang="nl-NL" altLang="nl-NL" sz="1800" dirty="0">
              <a:solidFill>
                <a:srgbClr val="FF0000"/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CD4F91C-D0BD-6B43-B87B-C6EF91B5CA7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952" y="5755340"/>
            <a:ext cx="2270387" cy="959485"/>
          </a:xfrm>
          <a:prstGeom prst="rect">
            <a:avLst/>
          </a:prstGeom>
        </p:spPr>
      </p:pic>
      <p:pic>
        <p:nvPicPr>
          <p:cNvPr id="5" name="Afbeelding 4" descr="Peridos">
            <a:extLst>
              <a:ext uri="{FF2B5EF4-FFF2-40B4-BE49-F238E27FC236}">
                <a16:creationId xmlns:a16="http://schemas.microsoft.com/office/drawing/2014/main" id="{EDF7B68A-B2FE-40FF-A2C1-F093DC48C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DA29713-F370-037C-0548-DEC52232CD46}"/>
              </a:ext>
            </a:extLst>
          </p:cNvPr>
          <p:cNvSpPr txBox="1"/>
          <p:nvPr/>
        </p:nvSpPr>
        <p:spPr>
          <a:xfrm>
            <a:off x="5410766" y="4677878"/>
            <a:ext cx="5597893" cy="369332"/>
          </a:xfrm>
          <a:prstGeom prst="rect">
            <a:avLst/>
          </a:prstGeom>
          <a:ln>
            <a:solidFill>
              <a:srgbClr val="1F4E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nl-NL" dirty="0">
                <a:solidFill>
                  <a:srgbClr val="1F4E79"/>
                </a:solidFill>
              </a:rPr>
              <a:t>Lever alleen de originele, onbewerkte beelden aan. </a:t>
            </a:r>
            <a:endParaRPr lang="nl-NL" altLang="nl-NL" sz="1400" dirty="0">
              <a:solidFill>
                <a:srgbClr val="1F4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880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0"/>
            <a:ext cx="2606765" cy="1227909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Centraal zenuwstelsel: 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1652452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Axiale doorsnede: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transventriculair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vlak</a:t>
            </a:r>
          </a:p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Beoordeling schedelbot /</a:t>
            </a:r>
          </a:p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hersenstructuur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828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7B6A63-8A8F-4E79-A3E2-763C3787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13" y="444137"/>
            <a:ext cx="2659016" cy="1156063"/>
          </a:xfrm>
        </p:spPr>
        <p:txBody>
          <a:bodyPr anchor="t"/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Centraal zenuwstelsel: 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4212" y="1600200"/>
            <a:ext cx="2659016" cy="1371600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Meting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achterhoorn</a:t>
            </a:r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Afbeelding 5" descr="Peridos">
            <a:extLst>
              <a:ext uri="{FF2B5EF4-FFF2-40B4-BE49-F238E27FC236}">
                <a16:creationId xmlns:a16="http://schemas.microsoft.com/office/drawing/2014/main" id="{7B117B9D-3AA3-4D10-9B1F-7281427E1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5411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0"/>
            <a:ext cx="2606765" cy="1227909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Centraal zenuwstelsel: 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1652452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Axiale doorsnede: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transcerebellair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vlak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3967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0"/>
            <a:ext cx="2606765" cy="1227909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Centraal zenuwstelsel: 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1652452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Wervelkolom-sagittaal (1)</a:t>
            </a:r>
          </a:p>
          <a:p>
            <a:r>
              <a:rPr lang="nl-NL" dirty="0">
                <a:solidFill>
                  <a:schemeClr val="accent1">
                    <a:lumMod val="50000"/>
                  </a:schemeClr>
                </a:solidFill>
              </a:rPr>
              <a:t>(De ervaring leert dat hier doorgaans twee beelden voor nodig zijn)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77804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fc26434-dde5-4926-be50-71b8f8451647">
      <Terms xmlns="http://schemas.microsoft.com/office/infopath/2007/PartnerControls"/>
    </lcf76f155ced4ddcb4097134ff3c332f>
    <TaxCatchAll xmlns="9af68710-22b7-49a0-ae09-6fd47536125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D08515FFBA944EA2C1914B990C5454" ma:contentTypeVersion="11" ma:contentTypeDescription="Een nieuw document maken." ma:contentTypeScope="" ma:versionID="1f495f5724a521f0db937bbe7450a850">
  <xsd:schema xmlns:xsd="http://www.w3.org/2001/XMLSchema" xmlns:xs="http://www.w3.org/2001/XMLSchema" xmlns:p="http://schemas.microsoft.com/office/2006/metadata/properties" xmlns:ns2="8fc26434-dde5-4926-be50-71b8f8451647" xmlns:ns3="9af68710-22b7-49a0-ae09-6fd475361259" targetNamespace="http://schemas.microsoft.com/office/2006/metadata/properties" ma:root="true" ma:fieldsID="a7ec2566e97b62e787459eb6945d60e5" ns2:_="" ns3:_="">
    <xsd:import namespace="8fc26434-dde5-4926-be50-71b8f8451647"/>
    <xsd:import namespace="9af68710-22b7-49a0-ae09-6fd4753612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26434-dde5-4926-be50-71b8f84516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773aeb33-9f59-4299-b33f-919778de4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68710-22b7-49a0-ae09-6fd47536125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dc6b87b-43c1-437c-8883-fded0cf20e69}" ma:internalName="TaxCatchAll" ma:showField="CatchAllData" ma:web="9af68710-22b7-49a0-ae09-6fd4753612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F7E23D-B516-4269-B1CD-27E780E29F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AE1413-B9B5-4188-BB1E-E8D18248B969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8fc26434-dde5-4926-be50-71b8f845164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0378A8A-D192-499E-A581-9ABCBA57E4EB}"/>
</file>

<file path=docMetadata/LabelInfo.xml><?xml version="1.0" encoding="utf-8"?>
<clbl:labelList xmlns:clbl="http://schemas.microsoft.com/office/2020/mipLabelMetadata">
  <clbl:label id="{bda4c60b-99a2-4c10-991e-c63f22b615b7}" enabled="0" method="" siteId="{bda4c60b-99a2-4c10-991e-c63f22b615b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711</Words>
  <Application>Microsoft Office PowerPoint</Application>
  <PresentationFormat>Breedbeeld</PresentationFormat>
  <Paragraphs>241</Paragraphs>
  <Slides>38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Verdana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Centraal zenuwstelsel: </vt:lpstr>
      <vt:lpstr>Centraal zenuwstelsel: </vt:lpstr>
      <vt:lpstr>Centraal zenuwstelsel: </vt:lpstr>
      <vt:lpstr>Centraal zenuwstelsel: </vt:lpstr>
      <vt:lpstr>Centraal zenuwstelsel: </vt:lpstr>
      <vt:lpstr>Centraal zenuwstelsel: </vt:lpstr>
      <vt:lpstr>Centraal zenuwstelsel: </vt:lpstr>
      <vt:lpstr>Gelaat:</vt:lpstr>
      <vt:lpstr>Gelaat:</vt:lpstr>
      <vt:lpstr>Gelaat:</vt:lpstr>
      <vt:lpstr>Thorax:</vt:lpstr>
      <vt:lpstr>Thorax:</vt:lpstr>
      <vt:lpstr>Thorax:</vt:lpstr>
      <vt:lpstr>Hart:</vt:lpstr>
      <vt:lpstr>Hart:</vt:lpstr>
      <vt:lpstr>Hart:</vt:lpstr>
      <vt:lpstr>Hart:</vt:lpstr>
      <vt:lpstr>Hart:</vt:lpstr>
      <vt:lpstr>Abdomen:</vt:lpstr>
      <vt:lpstr>Abdomen:</vt:lpstr>
      <vt:lpstr>Abdomen:</vt:lpstr>
      <vt:lpstr>Abdomen:</vt:lpstr>
      <vt:lpstr>Abdomen:</vt:lpstr>
      <vt:lpstr>Abdomen:</vt:lpstr>
      <vt:lpstr>Extremiteiten: </vt:lpstr>
      <vt:lpstr>Extremiteiten: </vt:lpstr>
      <vt:lpstr>Extremiteiten: </vt:lpstr>
      <vt:lpstr>Extremiteiten: </vt:lpstr>
      <vt:lpstr>Placenta-lokalisatie </vt:lpstr>
      <vt:lpstr>Biometrie:</vt:lpstr>
      <vt:lpstr>Biometrie:</vt:lpstr>
      <vt:lpstr>Biometrie:</vt:lpstr>
      <vt:lpstr>Biometrie: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&lt;Voeg hier het logo van het RC toe&gt;</dc:title>
  <dc:creator>V Verf</dc:creator>
  <cp:lastModifiedBy>CLBPS | Nadine van Haaften</cp:lastModifiedBy>
  <cp:revision>116</cp:revision>
  <dcterms:created xsi:type="dcterms:W3CDTF">2021-04-08T10:45:29Z</dcterms:created>
  <dcterms:modified xsi:type="dcterms:W3CDTF">2026-07-15T06:55:25Z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0x010100BFD08515FFBA944EA2C1914B990C5454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SharedWithUsers">
    <vt:lpwstr/>
  </property>
</Properties>
</file>